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0" r:id="rId1"/>
    <p:sldMasterId id="2147483842" r:id="rId2"/>
    <p:sldMasterId id="2147483867" r:id="rId3"/>
    <p:sldMasterId id="2147483879" r:id="rId4"/>
  </p:sldMasterIdLst>
  <p:notesMasterIdLst>
    <p:notesMasterId r:id="rId35"/>
  </p:notesMasterIdLst>
  <p:handoutMasterIdLst>
    <p:handoutMasterId r:id="rId36"/>
  </p:handoutMasterIdLst>
  <p:sldIdLst>
    <p:sldId id="362" r:id="rId5"/>
    <p:sldId id="448" r:id="rId6"/>
    <p:sldId id="346" r:id="rId7"/>
    <p:sldId id="444" r:id="rId8"/>
    <p:sldId id="439" r:id="rId9"/>
    <p:sldId id="600" r:id="rId10"/>
    <p:sldId id="571" r:id="rId11"/>
    <p:sldId id="611" r:id="rId12"/>
    <p:sldId id="446" r:id="rId13"/>
    <p:sldId id="601" r:id="rId14"/>
    <p:sldId id="603" r:id="rId15"/>
    <p:sldId id="531" r:id="rId16"/>
    <p:sldId id="577" r:id="rId17"/>
    <p:sldId id="535" r:id="rId18"/>
    <p:sldId id="533" r:id="rId19"/>
    <p:sldId id="542" r:id="rId20"/>
    <p:sldId id="551" r:id="rId21"/>
    <p:sldId id="547" r:id="rId22"/>
    <p:sldId id="550" r:id="rId23"/>
    <p:sldId id="552" r:id="rId24"/>
    <p:sldId id="560" r:id="rId25"/>
    <p:sldId id="561" r:id="rId26"/>
    <p:sldId id="610" r:id="rId27"/>
    <p:sldId id="604" r:id="rId28"/>
    <p:sldId id="605" r:id="rId29"/>
    <p:sldId id="606" r:id="rId30"/>
    <p:sldId id="607" r:id="rId31"/>
    <p:sldId id="608" r:id="rId32"/>
    <p:sldId id="609" r:id="rId33"/>
    <p:sldId id="564" r:id="rId34"/>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 Toscano" initials="JT" lastIdx="2" clrIdx="0"/>
  <p:cmAuthor id="1" name="steve chedester" initials="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29EB"/>
    <a:srgbClr val="523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81" autoAdjust="0"/>
    <p:restoredTop sz="88735" autoAdjust="0"/>
  </p:normalViewPr>
  <p:slideViewPr>
    <p:cSldViewPr>
      <p:cViewPr>
        <p:scale>
          <a:sx n="50" d="100"/>
          <a:sy n="50" d="100"/>
        </p:scale>
        <p:origin x="-456" y="-360"/>
      </p:cViewPr>
      <p:guideLst>
        <p:guide orient="horz" pos="2160"/>
        <p:guide pos="2880"/>
      </p:guideLst>
    </p:cSldViewPr>
  </p:slideViewPr>
  <p:outlineViewPr>
    <p:cViewPr>
      <p:scale>
        <a:sx n="33" d="100"/>
        <a:sy n="33" d="100"/>
      </p:scale>
      <p:origin x="0" y="111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84"/>
      </p:cViewPr>
      <p:guideLst>
        <p:guide orient="horz" pos="2926"/>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6888" cy="465138"/>
          </a:xfrm>
          <a:prstGeom prst="rect">
            <a:avLst/>
          </a:prstGeom>
          <a:noFill/>
          <a:ln w="9525">
            <a:noFill/>
            <a:miter lim="800000"/>
            <a:headEnd/>
            <a:tailEnd/>
          </a:ln>
          <a:effectLst/>
        </p:spPr>
        <p:txBody>
          <a:bodyPr vert="horz" wrap="square" lIns="94868" tIns="47436" rIns="94868" bIns="47436" numCol="1" anchor="t" anchorCtr="0" compatLnSpc="1">
            <a:prstTxWarp prst="textNoShape">
              <a:avLst/>
            </a:prstTxWarp>
          </a:bodyPr>
          <a:lstStyle>
            <a:lvl1pPr defTabSz="942856" eaLnBrk="0" hangingPunct="0">
              <a:defRPr sz="1200"/>
            </a:lvl1pPr>
          </a:lstStyle>
          <a:p>
            <a:pPr>
              <a:defRPr/>
            </a:pPr>
            <a:endParaRPr lang="en-US"/>
          </a:p>
        </p:txBody>
      </p:sp>
      <p:sp>
        <p:nvSpPr>
          <p:cNvPr id="4099" name="Rectangle 3"/>
          <p:cNvSpPr>
            <a:spLocks noGrp="1" noChangeArrowheads="1"/>
          </p:cNvSpPr>
          <p:nvPr>
            <p:ph type="dt" sz="quarter" idx="1"/>
          </p:nvPr>
        </p:nvSpPr>
        <p:spPr bwMode="auto">
          <a:xfrm>
            <a:off x="3973514" y="1"/>
            <a:ext cx="3036887" cy="465138"/>
          </a:xfrm>
          <a:prstGeom prst="rect">
            <a:avLst/>
          </a:prstGeom>
          <a:noFill/>
          <a:ln w="9525">
            <a:noFill/>
            <a:miter lim="800000"/>
            <a:headEnd/>
            <a:tailEnd/>
          </a:ln>
          <a:effectLst/>
        </p:spPr>
        <p:txBody>
          <a:bodyPr vert="horz" wrap="square" lIns="94868" tIns="47436" rIns="94868" bIns="47436" numCol="1" anchor="t" anchorCtr="0" compatLnSpc="1">
            <a:prstTxWarp prst="textNoShape">
              <a:avLst/>
            </a:prstTxWarp>
          </a:bodyPr>
          <a:lstStyle>
            <a:lvl1pPr algn="r" defTabSz="942856" eaLnBrk="0" hangingPunct="0">
              <a:defRPr sz="1200"/>
            </a:lvl1pPr>
          </a:lstStyle>
          <a:p>
            <a:pPr>
              <a:defRPr/>
            </a:pPr>
            <a:endParaRPr lang="en-US"/>
          </a:p>
        </p:txBody>
      </p:sp>
      <p:sp>
        <p:nvSpPr>
          <p:cNvPr id="4100" name="Rectangle 4"/>
          <p:cNvSpPr>
            <a:spLocks noGrp="1" noChangeArrowheads="1"/>
          </p:cNvSpPr>
          <p:nvPr>
            <p:ph type="ftr" sz="quarter" idx="2"/>
          </p:nvPr>
        </p:nvSpPr>
        <p:spPr bwMode="auto">
          <a:xfrm>
            <a:off x="1" y="8831264"/>
            <a:ext cx="3036888" cy="465137"/>
          </a:xfrm>
          <a:prstGeom prst="rect">
            <a:avLst/>
          </a:prstGeom>
          <a:noFill/>
          <a:ln w="9525">
            <a:noFill/>
            <a:miter lim="800000"/>
            <a:headEnd/>
            <a:tailEnd/>
          </a:ln>
          <a:effectLst/>
        </p:spPr>
        <p:txBody>
          <a:bodyPr vert="horz" wrap="square" lIns="94868" tIns="47436" rIns="94868" bIns="47436" numCol="1" anchor="b" anchorCtr="0" compatLnSpc="1">
            <a:prstTxWarp prst="textNoShape">
              <a:avLst/>
            </a:prstTxWarp>
          </a:bodyPr>
          <a:lstStyle>
            <a:lvl1pPr defTabSz="942856" eaLnBrk="0" hangingPunct="0">
              <a:defRPr sz="1200"/>
            </a:lvl1pPr>
          </a:lstStyle>
          <a:p>
            <a:pPr>
              <a:defRPr/>
            </a:pPr>
            <a:endParaRPr lang="en-US"/>
          </a:p>
        </p:txBody>
      </p:sp>
      <p:sp>
        <p:nvSpPr>
          <p:cNvPr id="4101" name="Rectangle 5"/>
          <p:cNvSpPr>
            <a:spLocks noGrp="1" noChangeArrowheads="1"/>
          </p:cNvSpPr>
          <p:nvPr>
            <p:ph type="sldNum" sz="quarter" idx="3"/>
          </p:nvPr>
        </p:nvSpPr>
        <p:spPr bwMode="auto">
          <a:xfrm>
            <a:off x="3973514" y="8831264"/>
            <a:ext cx="3036887" cy="465137"/>
          </a:xfrm>
          <a:prstGeom prst="rect">
            <a:avLst/>
          </a:prstGeom>
          <a:noFill/>
          <a:ln w="9525">
            <a:noFill/>
            <a:miter lim="800000"/>
            <a:headEnd/>
            <a:tailEnd/>
          </a:ln>
          <a:effectLst/>
        </p:spPr>
        <p:txBody>
          <a:bodyPr vert="horz" wrap="square" lIns="94868" tIns="47436" rIns="94868" bIns="47436" numCol="1" anchor="b" anchorCtr="0" compatLnSpc="1">
            <a:prstTxWarp prst="textNoShape">
              <a:avLst/>
            </a:prstTxWarp>
          </a:bodyPr>
          <a:lstStyle>
            <a:lvl1pPr algn="r" defTabSz="942856" eaLnBrk="0" hangingPunct="0">
              <a:defRPr sz="1200"/>
            </a:lvl1pPr>
          </a:lstStyle>
          <a:p>
            <a:pPr>
              <a:defRPr/>
            </a:pPr>
            <a:fld id="{7280ACE4-FACD-4D61-8C66-E382AA3F48A7}" type="slidenum">
              <a:rPr lang="en-US"/>
              <a:pPr>
                <a:defRPr/>
              </a:pPr>
              <a:t>‹#›</a:t>
            </a:fld>
            <a:endParaRPr lang="en-US"/>
          </a:p>
        </p:txBody>
      </p:sp>
    </p:spTree>
    <p:extLst>
      <p:ext uri="{BB962C8B-B14F-4D97-AF65-F5344CB8AC3E}">
        <p14:creationId xmlns:p14="http://schemas.microsoft.com/office/powerpoint/2010/main" val="391534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36888" cy="465138"/>
          </a:xfrm>
          <a:prstGeom prst="rect">
            <a:avLst/>
          </a:prstGeom>
          <a:noFill/>
          <a:ln w="9525">
            <a:noFill/>
            <a:miter lim="800000"/>
            <a:headEnd/>
            <a:tailEnd/>
          </a:ln>
          <a:effectLst/>
        </p:spPr>
        <p:txBody>
          <a:bodyPr vert="horz" wrap="square" lIns="94868" tIns="47436" rIns="94868" bIns="47436" numCol="1" anchor="t" anchorCtr="0" compatLnSpc="1">
            <a:prstTxWarp prst="textNoShape">
              <a:avLst/>
            </a:prstTxWarp>
          </a:bodyPr>
          <a:lstStyle>
            <a:lvl1pPr defTabSz="942856" eaLnBrk="0" hangingPunct="0">
              <a:defRPr sz="1200"/>
            </a:lvl1pPr>
          </a:lstStyle>
          <a:p>
            <a:pPr>
              <a:defRPr/>
            </a:pPr>
            <a:endParaRPr lang="en-US"/>
          </a:p>
        </p:txBody>
      </p:sp>
      <p:sp>
        <p:nvSpPr>
          <p:cNvPr id="2051" name="Rectangle 3"/>
          <p:cNvSpPr>
            <a:spLocks noGrp="1" noChangeArrowheads="1"/>
          </p:cNvSpPr>
          <p:nvPr>
            <p:ph type="dt" idx="1"/>
          </p:nvPr>
        </p:nvSpPr>
        <p:spPr bwMode="auto">
          <a:xfrm>
            <a:off x="3973514" y="1"/>
            <a:ext cx="3036887" cy="465138"/>
          </a:xfrm>
          <a:prstGeom prst="rect">
            <a:avLst/>
          </a:prstGeom>
          <a:noFill/>
          <a:ln w="9525">
            <a:noFill/>
            <a:miter lim="800000"/>
            <a:headEnd/>
            <a:tailEnd/>
          </a:ln>
          <a:effectLst/>
        </p:spPr>
        <p:txBody>
          <a:bodyPr vert="horz" wrap="square" lIns="94868" tIns="47436" rIns="94868" bIns="47436" numCol="1" anchor="t" anchorCtr="0" compatLnSpc="1">
            <a:prstTxWarp prst="textNoShape">
              <a:avLst/>
            </a:prstTxWarp>
          </a:bodyPr>
          <a:lstStyle>
            <a:lvl1pPr algn="r" defTabSz="942856" eaLnBrk="0" hangingPunct="0">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9038" y="700088"/>
            <a:ext cx="4641850" cy="3481387"/>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33450" y="4413250"/>
            <a:ext cx="5143500" cy="4184650"/>
          </a:xfrm>
          <a:prstGeom prst="rect">
            <a:avLst/>
          </a:prstGeom>
          <a:noFill/>
          <a:ln w="9525">
            <a:noFill/>
            <a:miter lim="800000"/>
            <a:headEnd/>
            <a:tailEnd/>
          </a:ln>
          <a:effectLst/>
        </p:spPr>
        <p:txBody>
          <a:bodyPr vert="horz" wrap="square" lIns="94868" tIns="47436" rIns="94868" bIns="474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8831264"/>
            <a:ext cx="3036888" cy="465137"/>
          </a:xfrm>
          <a:prstGeom prst="rect">
            <a:avLst/>
          </a:prstGeom>
          <a:noFill/>
          <a:ln w="9525">
            <a:noFill/>
            <a:miter lim="800000"/>
            <a:headEnd/>
            <a:tailEnd/>
          </a:ln>
          <a:effectLst/>
        </p:spPr>
        <p:txBody>
          <a:bodyPr vert="horz" wrap="square" lIns="94868" tIns="47436" rIns="94868" bIns="47436" numCol="1" anchor="b" anchorCtr="0" compatLnSpc="1">
            <a:prstTxWarp prst="textNoShape">
              <a:avLst/>
            </a:prstTxWarp>
          </a:bodyPr>
          <a:lstStyle>
            <a:lvl1pPr defTabSz="942856" eaLnBrk="0" hangingPunct="0">
              <a:defRPr sz="1200"/>
            </a:lvl1pPr>
          </a:lstStyle>
          <a:p>
            <a:pPr>
              <a:defRPr/>
            </a:pPr>
            <a:endParaRPr lang="en-US"/>
          </a:p>
        </p:txBody>
      </p:sp>
      <p:sp>
        <p:nvSpPr>
          <p:cNvPr id="2055" name="Rectangle 7"/>
          <p:cNvSpPr>
            <a:spLocks noGrp="1" noChangeArrowheads="1"/>
          </p:cNvSpPr>
          <p:nvPr>
            <p:ph type="sldNum" sz="quarter" idx="5"/>
          </p:nvPr>
        </p:nvSpPr>
        <p:spPr bwMode="auto">
          <a:xfrm>
            <a:off x="3973514" y="8831264"/>
            <a:ext cx="3036887" cy="465137"/>
          </a:xfrm>
          <a:prstGeom prst="rect">
            <a:avLst/>
          </a:prstGeom>
          <a:noFill/>
          <a:ln w="9525">
            <a:noFill/>
            <a:miter lim="800000"/>
            <a:headEnd/>
            <a:tailEnd/>
          </a:ln>
          <a:effectLst/>
        </p:spPr>
        <p:txBody>
          <a:bodyPr vert="horz" wrap="square" lIns="94868" tIns="47436" rIns="94868" bIns="47436" numCol="1" anchor="b" anchorCtr="0" compatLnSpc="1">
            <a:prstTxWarp prst="textNoShape">
              <a:avLst/>
            </a:prstTxWarp>
          </a:bodyPr>
          <a:lstStyle>
            <a:lvl1pPr algn="r" defTabSz="942856" eaLnBrk="0" hangingPunct="0">
              <a:defRPr sz="1200"/>
            </a:lvl1pPr>
          </a:lstStyle>
          <a:p>
            <a:pPr>
              <a:defRPr/>
            </a:pPr>
            <a:fld id="{A86B881D-A015-4F90-AF55-9084CE04DBC0}" type="slidenum">
              <a:rPr lang="en-US"/>
              <a:pPr>
                <a:defRPr/>
              </a:pPr>
              <a:t>‹#›</a:t>
            </a:fld>
            <a:endParaRPr lang="en-US"/>
          </a:p>
        </p:txBody>
      </p:sp>
    </p:spTree>
    <p:extLst>
      <p:ext uri="{BB962C8B-B14F-4D97-AF65-F5344CB8AC3E}">
        <p14:creationId xmlns:p14="http://schemas.microsoft.com/office/powerpoint/2010/main" val="2459037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C3B324B-BB52-49E7-AE15-D4C4BC56C2BD}" type="slidenum">
              <a:rPr lang="en-US" smtClean="0"/>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8FC902-6FD9-4D0D-8EE5-6417C4DB7B2F}" type="slidenum">
              <a:rPr lang="en-US">
                <a:solidFill>
                  <a:prstClr val="black"/>
                </a:solidFill>
                <a:latin typeface="Times New Roman" pitchFamily="18" charset="0"/>
              </a:rPr>
              <a:pPr/>
              <a:t>14</a:t>
            </a:fld>
            <a:endParaRPr lang="en-US">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5187"/>
            <a:fld id="{44B2CE7C-E2B5-4432-9324-5DA87219B571}" type="slidenum">
              <a:rPr lang="en-US">
                <a:solidFill>
                  <a:prstClr val="black"/>
                </a:solidFill>
              </a:rPr>
              <a:pPr defTabSz="925187"/>
              <a:t>19</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5187"/>
            <a:fld id="{6FF80591-926C-4E09-9104-E634E025D37B}" type="slidenum">
              <a:rPr lang="en-US">
                <a:solidFill>
                  <a:prstClr val="black"/>
                </a:solidFill>
              </a:rPr>
              <a:pPr defTabSz="925187"/>
              <a:t>22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txBox="1">
            <a:spLocks noGrp="1"/>
          </p:cNvSpPr>
          <p:nvPr/>
        </p:nvSpPr>
        <p:spPr bwMode="auto">
          <a:xfrm>
            <a:off x="3974184" y="8831580"/>
            <a:ext cx="3036217" cy="464820"/>
          </a:xfrm>
          <a:prstGeom prst="rect">
            <a:avLst/>
          </a:prstGeom>
          <a:noFill/>
          <a:ln w="9525">
            <a:noFill/>
            <a:miter lim="800000"/>
            <a:headEnd/>
            <a:tailEnd/>
          </a:ln>
        </p:spPr>
        <p:txBody>
          <a:bodyPr lIns="94863" tIns="47434" rIns="94863" bIns="47434" anchor="b"/>
          <a:lstStyle/>
          <a:p>
            <a:pPr algn="r" defTabSz="941362" eaLnBrk="0" hangingPunct="0"/>
            <a:fld id="{82046E95-BDCA-46C4-BA76-CA04E34236AF}" type="slidenum">
              <a:rPr lang="en-US" sz="1800">
                <a:solidFill>
                  <a:prstClr val="black"/>
                </a:solidFill>
                <a:latin typeface="Arial" charset="0"/>
                <a:cs typeface="Arial" charset="0"/>
              </a:rPr>
              <a:pPr algn="r" defTabSz="941362" eaLnBrk="0" hangingPunct="0"/>
              <a:t>23</a:t>
            </a:fld>
            <a:endParaRPr lang="en-US" sz="1800" dirty="0">
              <a:solidFill>
                <a:prstClr val="black"/>
              </a:solidFill>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D246D7-5FF1-4FBC-97A8-A0756299B362}" type="slidenum">
              <a:rPr lang="en-US">
                <a:solidFill>
                  <a:prstClr val="black"/>
                </a:solidFill>
              </a:rPr>
              <a:pPr/>
              <a:t>30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txBox="1">
            <a:spLocks noGrp="1"/>
          </p:cNvSpPr>
          <p:nvPr/>
        </p:nvSpPr>
        <p:spPr bwMode="auto">
          <a:xfrm>
            <a:off x="3973514" y="8831264"/>
            <a:ext cx="3036887" cy="465137"/>
          </a:xfrm>
          <a:prstGeom prst="rect">
            <a:avLst/>
          </a:prstGeom>
          <a:noFill/>
          <a:ln w="9525">
            <a:noFill/>
            <a:miter lim="800000"/>
            <a:headEnd/>
            <a:tailEnd/>
          </a:ln>
        </p:spPr>
        <p:txBody>
          <a:bodyPr lIns="94868" tIns="47436" rIns="94868" bIns="47436" anchor="b"/>
          <a:lstStyle/>
          <a:p>
            <a:pPr algn="r" defTabSz="942856" eaLnBrk="0" hangingPunct="0"/>
            <a:fld id="{96D2E187-F080-423C-8C02-A89F3767E2B5}" type="slidenum">
              <a:rPr lang="en-US"/>
              <a:pPr algn="r" defTabSz="942856" eaLnBrk="0" hangingPunct="0"/>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5EC32A-66E0-4908-B7EC-18C3B26503DA}"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5EC32A-66E0-4908-B7EC-18C3B26503DA}" type="slidenum">
              <a:rPr lang="en-US" smtClean="0"/>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charset="0"/>
            </a:endParaRP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B2F2E7-1037-4A89-93D3-E823A566EF57}" type="slidenum">
              <a:rPr lang="en-US">
                <a:solidFill>
                  <a:srgbClr val="000000"/>
                </a:solidFill>
              </a:rPr>
              <a:pPr/>
              <a:t>6</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A2B468D-3168-4B63-A796-CB35CF40E425}" type="slidenum">
              <a:rPr lang="en-US" smtClean="0"/>
              <a:pPr>
                <a:defRPr/>
              </a:pPr>
              <a:t>7</a:t>
            </a:fld>
            <a:endParaRPr lang="en-US"/>
          </a:p>
        </p:txBody>
      </p:sp>
    </p:spTree>
    <p:extLst>
      <p:ext uri="{BB962C8B-B14F-4D97-AF65-F5344CB8AC3E}">
        <p14:creationId xmlns:p14="http://schemas.microsoft.com/office/powerpoint/2010/main" val="65816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C93877-6E74-4C25-858D-4AB61B94C640}" type="slidenum">
              <a:rPr lang="en-US" smtClean="0">
                <a:latin typeface="Times New Roman" pitchFamily="18" charset="0"/>
              </a:rPr>
              <a:pPr/>
              <a:t>10</a:t>
            </a:fld>
            <a:endParaRPr lang="en-US" smtClean="0">
              <a:latin typeface="Times New Roman" pitchFamily="18"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35" indent="-291167">
              <a:defRPr>
                <a:solidFill>
                  <a:schemeClr val="tx1"/>
                </a:solidFill>
                <a:latin typeface="Calibri" pitchFamily="34" charset="0"/>
              </a:defRPr>
            </a:lvl2pPr>
            <a:lvl3pPr marL="1164670" indent="-232934">
              <a:defRPr>
                <a:solidFill>
                  <a:schemeClr val="tx1"/>
                </a:solidFill>
                <a:latin typeface="Calibri" pitchFamily="34" charset="0"/>
              </a:defRPr>
            </a:lvl3pPr>
            <a:lvl4pPr marL="1630537" indent="-232934">
              <a:defRPr>
                <a:solidFill>
                  <a:schemeClr val="tx1"/>
                </a:solidFill>
                <a:latin typeface="Calibri" pitchFamily="34" charset="0"/>
              </a:defRPr>
            </a:lvl4pPr>
            <a:lvl5pPr marL="2096405" indent="-232934">
              <a:defRPr>
                <a:solidFill>
                  <a:schemeClr val="tx1"/>
                </a:solidFill>
                <a:latin typeface="Calibri" pitchFamily="34" charset="0"/>
              </a:defRPr>
            </a:lvl5pPr>
            <a:lvl6pPr marL="2562272" indent="-232934" fontAlgn="base">
              <a:spcBef>
                <a:spcPct val="0"/>
              </a:spcBef>
              <a:spcAft>
                <a:spcPct val="0"/>
              </a:spcAft>
              <a:defRPr>
                <a:solidFill>
                  <a:schemeClr val="tx1"/>
                </a:solidFill>
                <a:latin typeface="Calibri" pitchFamily="34" charset="0"/>
              </a:defRPr>
            </a:lvl6pPr>
            <a:lvl7pPr marL="3028141" indent="-232934" fontAlgn="base">
              <a:spcBef>
                <a:spcPct val="0"/>
              </a:spcBef>
              <a:spcAft>
                <a:spcPct val="0"/>
              </a:spcAft>
              <a:defRPr>
                <a:solidFill>
                  <a:schemeClr val="tx1"/>
                </a:solidFill>
                <a:latin typeface="Calibri" pitchFamily="34" charset="0"/>
              </a:defRPr>
            </a:lvl7pPr>
            <a:lvl8pPr marL="3494009" indent="-232934" fontAlgn="base">
              <a:spcBef>
                <a:spcPct val="0"/>
              </a:spcBef>
              <a:spcAft>
                <a:spcPct val="0"/>
              </a:spcAft>
              <a:defRPr>
                <a:solidFill>
                  <a:schemeClr val="tx1"/>
                </a:solidFill>
                <a:latin typeface="Calibri" pitchFamily="34" charset="0"/>
              </a:defRPr>
            </a:lvl8pPr>
            <a:lvl9pPr marL="3959876" indent="-2329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EB5607B-F1A6-4F59-B190-D1C3E65473A2}" type="slidenum">
              <a:rPr lang="en-US" altLang="en-US">
                <a:solidFill>
                  <a:srgbClr val="000000"/>
                </a:solidFill>
              </a:rPr>
              <a:pPr fontAlgn="base">
                <a:spcBef>
                  <a:spcPct val="0"/>
                </a:spcBef>
                <a:spcAft>
                  <a:spcPct val="0"/>
                </a:spcAft>
              </a:pPr>
              <a:t>11</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484" name="Slide Number Placeholder 3"/>
          <p:cNvSpPr txBox="1">
            <a:spLocks noGrp="1"/>
          </p:cNvSpPr>
          <p:nvPr/>
        </p:nvSpPr>
        <p:spPr bwMode="auto">
          <a:xfrm>
            <a:off x="3974184" y="8831580"/>
            <a:ext cx="3036217" cy="464820"/>
          </a:xfrm>
          <a:prstGeom prst="rect">
            <a:avLst/>
          </a:prstGeom>
          <a:noFill/>
          <a:ln w="9525">
            <a:noFill/>
            <a:miter lim="800000"/>
            <a:headEnd/>
            <a:tailEnd/>
          </a:ln>
        </p:spPr>
        <p:txBody>
          <a:bodyPr lIns="94863" tIns="47434" rIns="94863" bIns="47434" anchor="b"/>
          <a:lstStyle/>
          <a:p>
            <a:pPr algn="r" defTabSz="941362" eaLnBrk="0" hangingPunct="0"/>
            <a:fld id="{168C65BC-F66B-4263-9489-99D31193545E}" type="slidenum">
              <a:rPr lang="en-US" sz="1800">
                <a:solidFill>
                  <a:prstClr val="black"/>
                </a:solidFill>
                <a:latin typeface="Arial" charset="0"/>
                <a:cs typeface="Arial" charset="0"/>
              </a:rPr>
              <a:pPr algn="r" defTabSz="941362" eaLnBrk="0" hangingPunct="0"/>
              <a:t>12</a:t>
            </a:fld>
            <a:endParaRPr lang="en-US" sz="1800" dirty="0">
              <a:solidFill>
                <a:prstClr val="black"/>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9CF7E0-4942-4A4C-8086-1B940ED17113}"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F067F0-E84E-46D6-9196-B4B56FB6BB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A931DB-B4A0-48F4-B999-081DE9F7D3EB}"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28A917-79AD-499D-81A5-9261402992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EE22C0-F85E-4A2F-9079-90F08187AC36}"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F0C3D4-7F3A-4C20-BEC5-EA873C4AA1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9BE64F-B0FB-4D0D-A142-E27C118C3430}"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60FA85-2313-45D1-B1D6-1611C0CEE3E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970406-17A3-46D5-8F6C-06775E0965BD}"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6633C3-79EC-4A7F-8C79-CF8389A2CC0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21DB98-B671-4E60-B861-73B78546AD60}"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1F2FE6-715A-46B6-AF87-9407BB1739E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66DFB0-4B6D-4771-9409-FB88645B3BA2}"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C74E2D-E983-44B2-997C-CD16BA7ECC2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F4F92E-25C9-402C-A89C-F8D6E8F044D0}" type="datetimeFigureOut">
              <a:rPr lang="en-US">
                <a:solidFill>
                  <a:prstClr val="black">
                    <a:tint val="75000"/>
                  </a:prstClr>
                </a:solidFill>
              </a:rPr>
              <a:pPr>
                <a:defRPr/>
              </a:pPr>
              <a:t>5/8/2014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7DD28A8-4B8D-4C48-8913-CCE13A2916B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5CDE1-37E4-4740-AD99-E434F197C0A1}" type="datetimeFigureOut">
              <a:rPr lang="en-US">
                <a:solidFill>
                  <a:prstClr val="black">
                    <a:tint val="75000"/>
                  </a:prstClr>
                </a:solidFill>
              </a:rPr>
              <a:pPr>
                <a:defRPr/>
              </a:pPr>
              <a:t>5/8/2014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965F284-3118-4D8B-829A-41A3F43D65A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91ABB-7620-4AE8-9037-C5A643B4C304}" type="datetimeFigureOut">
              <a:rPr lang="en-US">
                <a:solidFill>
                  <a:prstClr val="black">
                    <a:tint val="75000"/>
                  </a:prstClr>
                </a:solidFill>
              </a:rPr>
              <a:pPr>
                <a:defRPr/>
              </a:pPr>
              <a:t>5/8/2014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AB776C4-3533-4D94-8C33-719038216E9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306F3E-872A-43F2-B0D5-A3C29BE28877}"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18E011-04BE-474C-A7BF-1DA415EE3C7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4BA24A-766E-4F85-9ABF-FEB5A3FEB650}"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344699-9B01-4F4E-B275-03F5869624A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42AAA3-B78B-407B-90B8-3D12CEF70B48}"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C97293-9D35-4BF5-BD7D-AA74AB7BFD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CB7A96-785D-4E05-AE67-849A9713927B}"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E4ECA3-1D98-4CB5-9FCA-80FF97E3B06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7E53CA-D984-4CA6-93FE-8EC2AD805EA6}"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5424A9-2AE3-4FE9-9352-4E548E7BCD6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7D38BF-774D-4D21-AE6E-7F7588901603}"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619128-42BB-4DE6-B900-34BF96BCB5F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84DB17-BE34-4F57-AD16-E2991105D2FC}"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814F94-B0B7-455F-B9BE-964B1D025A8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5E9839-7CCA-42DF-A133-E6DB8268E2B2}"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43A626-B766-4532-9CBE-B4EE21ADFFB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302D08-CCF3-4098-85ED-6B21BE19BAA4}"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F88235-41F9-49F7-9F50-BC7798E3242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852561-BED0-4D01-AB36-5A6303498C45}" type="datetimeFigureOut">
              <a:rPr lang="en-US">
                <a:solidFill>
                  <a:prstClr val="black">
                    <a:tint val="75000"/>
                  </a:prstClr>
                </a:solidFill>
              </a:rPr>
              <a:pPr>
                <a:defRPr/>
              </a:pPr>
              <a:t>5/8/2014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9A48360-DF71-4A62-AD94-0EE73B91510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33E738-15A4-4CF9-BA0F-47AA5F47E2DF}" type="datetimeFigureOut">
              <a:rPr lang="en-US">
                <a:solidFill>
                  <a:prstClr val="black">
                    <a:tint val="75000"/>
                  </a:prstClr>
                </a:solidFill>
              </a:rPr>
              <a:pPr>
                <a:defRPr/>
              </a:pPr>
              <a:t>5/8/2014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2F69B0-6691-40C1-97A2-14A2C888817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23C336-C763-4A16-B02C-8323F0A1F97C}" type="datetimeFigureOut">
              <a:rPr lang="en-US">
                <a:solidFill>
                  <a:prstClr val="black">
                    <a:tint val="75000"/>
                  </a:prstClr>
                </a:solidFill>
              </a:rPr>
              <a:pPr>
                <a:defRPr/>
              </a:pPr>
              <a:t>5/8/2014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6D364D6-7F84-4F74-84E7-A70D43AA4D1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D59935-29E2-4819-838D-874906436C95}"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3A5D46-FCAC-4F99-8B41-9A46F01697B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578293-6502-497B-A27F-D6AF8D849925}"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76F23B-1692-4C8F-91D9-AD11F9DE2F2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48A10F-DC8C-4A7D-A9AA-F3B71F64B5FD}"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21BEEC-7F38-49EC-878A-9682D81064D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F32CC-A6E7-433C-A7A0-1634FDADEA31}"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ABE165-642D-4B04-BC31-141330A6ED9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E8571-5441-4EE1-9375-8840B978FEF5}"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0F65A2-D26A-480C-8008-DF5B9128EFC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1F25B0-B513-4423-9084-B59991CC26CA}"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BE60E6-88F3-4DC7-AA0B-52BDB966A1C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DDC8CC-520F-4112-8ABB-458E41B825F3}"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D1656B-F4DD-412E-9754-FE30853D1F3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3B0E0D-7AEA-4767-A992-FD9C245A58E0}"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08E12D-7B98-449E-B642-08F2C773C3E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7FBC4D-7619-45A9-A351-DA35B7D31A4B}"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FF0AF6-23F5-4534-983C-18991A4BE4F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C229B9-9C56-4B9F-A8B9-EB1421E00B4D}" type="datetimeFigureOut">
              <a:rPr lang="en-US">
                <a:solidFill>
                  <a:prstClr val="black">
                    <a:tint val="75000"/>
                  </a:prstClr>
                </a:solidFill>
              </a:rPr>
              <a:pPr>
                <a:defRPr/>
              </a:pPr>
              <a:t>5/8/2014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FE5EEA7-25E6-4DFE-8F94-608B9020C14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9F28FD-DDD3-4A5D-B2DA-5A19E81C6102}" type="datetimeFigureOut">
              <a:rPr lang="en-US">
                <a:solidFill>
                  <a:prstClr val="black">
                    <a:tint val="75000"/>
                  </a:prstClr>
                </a:solidFill>
              </a:rPr>
              <a:pPr>
                <a:defRPr/>
              </a:pPr>
              <a:t>5/8/2014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9B53BD-E1A0-4AAD-B695-7D5ED25D384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96BA9C-A603-462D-B636-7720F860FB45}" type="datetimeFigureOut">
              <a:rPr lang="en-US"/>
              <a:pPr>
                <a:defRPr/>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6CDF3C-2516-4810-9023-89E49AE224B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4913E8-C4F5-4BD3-BAD0-2EF96A64E512}" type="datetimeFigureOut">
              <a:rPr lang="en-US">
                <a:solidFill>
                  <a:prstClr val="black">
                    <a:tint val="75000"/>
                  </a:prstClr>
                </a:solidFill>
              </a:rPr>
              <a:pPr>
                <a:defRPr/>
              </a:pPr>
              <a:t>5/8/2014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BCA9EE-1AA7-4987-8D08-0A94D7EC53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A5A3E0-62D7-4E30-8F83-0165591589D1}"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08B944-092E-40FB-88F7-1D00FE2C3ED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92B649-1A04-4FFE-8C27-9A784DE80C1C}"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01419B-0DD6-40E5-A95F-4718A473835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4577C7-F22E-46D3-8885-58DE19BBAD2A}"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C9A87A-0568-4E98-8572-8DD8B238AEA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9267DC-458F-4DF6-9126-A9EEA6A86218}"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3915A3-DCA0-4891-9982-BB70BB0CA78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56EAB2-2277-4B81-BE2E-A2A8B27705C7}" type="datetimeFigureOut">
              <a:rPr lang="en-US"/>
              <a:pPr>
                <a:defRPr/>
              </a:pPr>
              <a:t>5/8/2014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AA08D-A7BB-4593-AE76-CDEF2F6F0F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4703F0-BF9F-4C2B-B3B6-BC921336D630}" type="datetimeFigureOut">
              <a:rPr lang="en-US"/>
              <a:pPr>
                <a:defRPr/>
              </a:pPr>
              <a:t>5/8/2014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090245-A413-4598-91B1-DF93DA7F50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9BFA57-19B4-4A15-B9F1-9EBAA82BFD3A}" type="datetimeFigureOut">
              <a:rPr lang="en-US"/>
              <a:pPr>
                <a:defRPr/>
              </a:pPr>
              <a:t>5/8/2014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FE0972-C21D-47EC-9077-DE3BB3E68B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48DB63-8063-4939-A5A1-E2BD19DF5577}" type="datetimeFigureOut">
              <a:rPr lang="en-US"/>
              <a:pPr>
                <a:defRPr/>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CF7D18-5B0F-4186-A9E5-5ACA11D1F3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F84AB4-0C24-484D-B302-F19C73E6CDD2}" type="datetimeFigureOut">
              <a:rPr lang="en-US"/>
              <a:pPr>
                <a:defRPr/>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20A9F6-51FD-431F-A866-71AE25448E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5000"/>
            <a:lum/>
          </a:blip>
          <a:srcRect/>
          <a:stretch>
            <a:fillRect t="-3000" b="-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6F7D5C0-3AC5-46B1-A377-57CA69CEBDC9}" type="datetimeFigureOut">
              <a:rPr lang="en-US"/>
              <a:pPr>
                <a:defRPr/>
              </a:pPr>
              <a:t>5/8/2014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13CC442-A2D6-4892-9AED-FEEF3F2400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5000"/>
            <a:lum/>
          </a:blip>
          <a:srcRect/>
          <a:stretch>
            <a:fillRect t="-3000" b="-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9CB52F-EBE0-4AFA-A3D4-32916B3BA1AC}"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D6D5B7-72CB-44DE-85A9-05E5F7DD5B32}"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5000"/>
            <a:lum/>
          </a:blip>
          <a:srcRect/>
          <a:stretch>
            <a:fillRect t="-3000" b="-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EBD2FD-51EA-47CB-8BD3-B1D29A1DDC8D}"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6ED180D-850B-45D2-B431-C8E52472D36B}"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5000"/>
            <a:lum/>
          </a:blip>
          <a:srcRect/>
          <a:stretch>
            <a:fillRect t="-3000" b="-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7D3F7EF-D852-454A-9241-B43869FF91B7}"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DDFB46-EB74-41B6-A592-839D7DCE6832}"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5.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3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5.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0"/>
          <p:cNvSpPr>
            <a:spLocks noGrp="1" noChangeArrowheads="1"/>
          </p:cNvSpPr>
          <p:nvPr>
            <p:ph type="sldNum" sz="quarter" idx="12"/>
          </p:nvPr>
        </p:nvSpPr>
        <p:spPr>
          <a:xfrm>
            <a:off x="6553200" y="6248400"/>
            <a:ext cx="1905000" cy="457200"/>
          </a:xfrm>
        </p:spPr>
        <p:txBody>
          <a:bodyPr anchor="t"/>
          <a:lstStyle/>
          <a:p>
            <a:pPr>
              <a:defRPr/>
            </a:pPr>
            <a:fld id="{333FAC7E-8AB1-4B05-A978-1024ED42C3E6}" type="slidenum">
              <a:rPr lang="en-US" sz="1400">
                <a:latin typeface="+mn-lt"/>
              </a:rPr>
              <a:pPr>
                <a:defRPr/>
              </a:pPr>
              <a:t>1</a:t>
            </a:fld>
            <a:endParaRPr lang="en-US" sz="1400">
              <a:latin typeface="+mn-lt"/>
            </a:endParaRPr>
          </a:p>
        </p:txBody>
      </p:sp>
      <p:pic>
        <p:nvPicPr>
          <p:cNvPr id="11267" name="Picture 2" descr="Exchcontlogovs3m"/>
          <p:cNvPicPr>
            <a:picLocks noGrp="1" noChangeAspect="1" noChangeArrowheads="1"/>
          </p:cNvPicPr>
          <p:nvPr>
            <p:ph type="ctrTitle" idx="4294967295"/>
          </p:nvPr>
        </p:nvPicPr>
        <p:blipFill>
          <a:blip r:embed="rId3" cstate="print"/>
          <a:srcRect/>
          <a:stretch>
            <a:fillRect/>
          </a:stretch>
        </p:blipFill>
        <p:spPr>
          <a:xfrm>
            <a:off x="2438400" y="2209800"/>
            <a:ext cx="4419600" cy="2785634"/>
          </a:xfrm>
        </p:spPr>
      </p:pic>
      <p:sp>
        <p:nvSpPr>
          <p:cNvPr id="11268" name="Text Box 3"/>
          <p:cNvSpPr txBox="1">
            <a:spLocks noChangeArrowheads="1"/>
          </p:cNvSpPr>
          <p:nvPr/>
        </p:nvSpPr>
        <p:spPr bwMode="auto">
          <a:xfrm>
            <a:off x="0" y="0"/>
            <a:ext cx="9144000" cy="2062103"/>
          </a:xfrm>
          <a:prstGeom prst="rect">
            <a:avLst/>
          </a:prstGeom>
          <a:noFill/>
          <a:ln w="9525">
            <a:noFill/>
            <a:miter lim="800000"/>
            <a:headEnd/>
            <a:tailEnd/>
          </a:ln>
        </p:spPr>
        <p:txBody>
          <a:bodyPr wrap="square">
            <a:spAutoFit/>
          </a:bodyPr>
          <a:lstStyle/>
          <a:p>
            <a:pPr algn="ctr">
              <a:spcBef>
                <a:spcPts val="0"/>
              </a:spcBef>
            </a:pPr>
            <a:r>
              <a:rPr lang="en-US" sz="3200" b="1" dirty="0">
                <a:latin typeface="Arial" charset="0"/>
              </a:rPr>
              <a:t>San Joaquin River Exchange Contractors Water </a:t>
            </a:r>
            <a:r>
              <a:rPr lang="en-US" sz="3200" b="1" dirty="0" smtClean="0">
                <a:latin typeface="Arial" charset="0"/>
              </a:rPr>
              <a:t>Authority</a:t>
            </a:r>
          </a:p>
          <a:p>
            <a:pPr algn="ctr">
              <a:spcBef>
                <a:spcPts val="0"/>
              </a:spcBef>
            </a:pPr>
            <a:r>
              <a:rPr lang="en-US" sz="3200" b="1" dirty="0" smtClean="0">
                <a:latin typeface="Arial" charset="0"/>
              </a:rPr>
              <a:t>WEF- Central Valley Tour</a:t>
            </a:r>
          </a:p>
          <a:p>
            <a:pPr algn="ctr">
              <a:spcBef>
                <a:spcPts val="0"/>
              </a:spcBef>
            </a:pPr>
            <a:r>
              <a:rPr lang="en-US" sz="2800" b="1" dirty="0" smtClean="0">
                <a:latin typeface="Arial" charset="0"/>
              </a:rPr>
              <a:t>April 23, 2014</a:t>
            </a:r>
            <a:endParaRPr lang="en-US" sz="2800" b="1" dirty="0">
              <a:latin typeface="Arial" charset="0"/>
            </a:endParaRPr>
          </a:p>
        </p:txBody>
      </p:sp>
      <p:sp>
        <p:nvSpPr>
          <p:cNvPr id="11269" name="Line 4"/>
          <p:cNvSpPr>
            <a:spLocks noChangeShapeType="1"/>
          </p:cNvSpPr>
          <p:nvPr/>
        </p:nvSpPr>
        <p:spPr bwMode="auto">
          <a:xfrm>
            <a:off x="228600" y="2057400"/>
            <a:ext cx="8077200" cy="0"/>
          </a:xfrm>
          <a:prstGeom prst="line">
            <a:avLst/>
          </a:prstGeom>
          <a:noFill/>
          <a:ln w="76200">
            <a:solidFill>
              <a:schemeClr val="accent2"/>
            </a:solidFill>
            <a:round/>
            <a:headEnd/>
            <a:tailEnd/>
          </a:ln>
        </p:spPr>
        <p:txBody>
          <a:bodyPr/>
          <a:lstStyle/>
          <a:p>
            <a:endParaRPr lang="en-US"/>
          </a:p>
        </p:txBody>
      </p:sp>
      <p:sp>
        <p:nvSpPr>
          <p:cNvPr id="6" name="Rectangle 5"/>
          <p:cNvSpPr/>
          <p:nvPr/>
        </p:nvSpPr>
        <p:spPr>
          <a:xfrm>
            <a:off x="609600" y="5486400"/>
            <a:ext cx="7543800" cy="738664"/>
          </a:xfrm>
          <a:prstGeom prst="rect">
            <a:avLst/>
          </a:prstGeom>
        </p:spPr>
        <p:txBody>
          <a:bodyPr wrap="square">
            <a:spAutoFit/>
          </a:bodyPr>
          <a:lstStyle/>
          <a:p>
            <a:r>
              <a:rPr lang="en-US" sz="1400" b="1" dirty="0" smtClean="0"/>
              <a:t>Mission Statement :</a:t>
            </a:r>
            <a:r>
              <a:rPr lang="en-US" sz="1400" dirty="0" smtClean="0"/>
              <a:t>  </a:t>
            </a:r>
            <a:r>
              <a:rPr lang="en-US" sz="1400" i="1" dirty="0" smtClean="0"/>
              <a:t>To effectively protect the Exchange Contract and maximize local water supply, flexibility and redundancy in order to maintain local control over the members’ water supply, whatever circumstances occur..</a:t>
            </a:r>
            <a:endParaRPr lang="en-US" sz="1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iner volume graph.jpg"/>
          <p:cNvPicPr>
            <a:picLocks noChangeAspect="1"/>
          </p:cNvPicPr>
          <p:nvPr/>
        </p:nvPicPr>
        <p:blipFill>
          <a:blip r:embed="rId3" cstate="print"/>
          <a:stretch>
            <a:fillRect/>
          </a:stretch>
        </p:blipFill>
        <p:spPr>
          <a:xfrm>
            <a:off x="228599" y="838200"/>
            <a:ext cx="8738419" cy="6019800"/>
          </a:xfrm>
          <a:prstGeom prst="rect">
            <a:avLst/>
          </a:prstGeom>
        </p:spPr>
      </p:pic>
      <p:sp>
        <p:nvSpPr>
          <p:cNvPr id="38914" name="Rectangle 2"/>
          <p:cNvSpPr>
            <a:spLocks noGrp="1" noChangeArrowheads="1"/>
          </p:cNvSpPr>
          <p:nvPr>
            <p:ph type="title"/>
          </p:nvPr>
        </p:nvSpPr>
        <p:spPr>
          <a:xfrm>
            <a:off x="228600" y="0"/>
            <a:ext cx="8915400" cy="1003300"/>
          </a:xfrm>
        </p:spPr>
        <p:txBody>
          <a:bodyPr/>
          <a:lstStyle/>
          <a:p>
            <a:pPr eaLnBrk="1" hangingPunct="1">
              <a:defRPr/>
            </a:pPr>
            <a:r>
              <a:rPr lang="en-US" sz="3600" dirty="0" smtClean="0">
                <a:latin typeface="Tahoma" pitchFamily="34" charset="0"/>
                <a:ea typeface="Tahoma" pitchFamily="34" charset="0"/>
                <a:cs typeface="Tahoma" pitchFamily="34" charset="0"/>
              </a:rPr>
              <a:t/>
            </a:r>
            <a:br>
              <a:rPr lang="en-US" sz="3600" dirty="0" smtClean="0">
                <a:latin typeface="Tahoma" pitchFamily="34" charset="0"/>
                <a:ea typeface="Tahoma" pitchFamily="34" charset="0"/>
                <a:cs typeface="Tahoma" pitchFamily="34" charset="0"/>
              </a:rPr>
            </a:br>
            <a:r>
              <a:rPr lang="en-US" sz="3200" dirty="0" smtClean="0">
                <a:latin typeface="+mn-lt"/>
                <a:ea typeface="Verdana" pitchFamily="34" charset="0"/>
                <a:cs typeface="Verdana" pitchFamily="34" charset="0"/>
              </a:rPr>
              <a:t>Floodwater Volumes</a:t>
            </a:r>
            <a:r>
              <a:rPr lang="en-US" sz="2800" dirty="0" smtClean="0">
                <a:solidFill>
                  <a:srgbClr val="FFFF00"/>
                </a:solidFill>
                <a:latin typeface="+mn-lt"/>
                <a:ea typeface="Tahoma" pitchFamily="34" charset="0"/>
                <a:cs typeface="Tahoma" pitchFamily="34" charset="0"/>
              </a:rPr>
              <a:t/>
            </a:r>
            <a:br>
              <a:rPr lang="en-US" sz="2800" dirty="0" smtClean="0">
                <a:solidFill>
                  <a:srgbClr val="FFFF00"/>
                </a:solidFill>
                <a:latin typeface="+mn-lt"/>
                <a:ea typeface="Tahoma" pitchFamily="34" charset="0"/>
                <a:cs typeface="Tahoma" pitchFamily="34" charset="0"/>
              </a:rPr>
            </a:br>
            <a:endParaRPr lang="en-US" sz="2800" dirty="0" smtClean="0">
              <a:solidFill>
                <a:srgbClr val="FFFF00"/>
              </a:solidFill>
              <a:latin typeface="+mn-lt"/>
              <a:ea typeface="Tahoma" pitchFamily="34" charset="0"/>
              <a:cs typeface="Tahoma" pitchFamily="34" charset="0"/>
            </a:endParaRPr>
          </a:p>
        </p:txBody>
      </p:sp>
      <p:sp>
        <p:nvSpPr>
          <p:cNvPr id="5" name="Slide Number Placeholder 5"/>
          <p:cNvSpPr>
            <a:spLocks noGrp="1"/>
          </p:cNvSpPr>
          <p:nvPr>
            <p:ph type="sldNum" sz="quarter" idx="12"/>
          </p:nvPr>
        </p:nvSpPr>
        <p:spPr>
          <a:xfrm>
            <a:off x="8763000" y="6534150"/>
            <a:ext cx="533400" cy="323850"/>
          </a:xfrm>
        </p:spPr>
        <p:txBody>
          <a:bodyPr anchor="t"/>
          <a:lstStyle/>
          <a:p>
            <a:pPr algn="ctr">
              <a:defRPr/>
            </a:pPr>
            <a:fld id="{6CD2A9D1-403F-4C22-A5DF-89C62426F5FE}" type="slidenum">
              <a:rPr lang="en-US" smtClean="0">
                <a:latin typeface="Tahoma" pitchFamily="34" charset="0"/>
                <a:ea typeface="Tahoma" pitchFamily="34" charset="0"/>
                <a:cs typeface="Tahoma" pitchFamily="34" charset="0"/>
              </a:rPr>
              <a:pPr algn="ctr">
                <a:defRPr/>
              </a:pPr>
              <a:t>10</a:t>
            </a:fld>
            <a:endParaRPr lang="en-US" dirty="0">
              <a:latin typeface="Tahoma" pitchFamily="34" charset="0"/>
              <a:ea typeface="Tahoma" pitchFamily="34" charset="0"/>
              <a:cs typeface="Tahoma" pitchFamily="34" charset="0"/>
            </a:endParaRPr>
          </a:p>
        </p:txBody>
      </p:sp>
      <p:sp>
        <p:nvSpPr>
          <p:cNvPr id="7" name="TextBox 6"/>
          <p:cNvSpPr txBox="1"/>
          <p:nvPr/>
        </p:nvSpPr>
        <p:spPr>
          <a:xfrm>
            <a:off x="1676400" y="6052752"/>
            <a:ext cx="6248400" cy="430887"/>
          </a:xfrm>
          <a:prstGeom prst="rect">
            <a:avLst/>
          </a:prstGeom>
          <a:solidFill>
            <a:schemeClr val="tx1"/>
          </a:solidFill>
        </p:spPr>
        <p:txBody>
          <a:bodyPr wrap="square" rtlCol="0">
            <a:spAutoFit/>
          </a:bodyPr>
          <a:lstStyle/>
          <a:p>
            <a:r>
              <a:rPr lang="en-US" sz="1100" dirty="0" smtClean="0">
                <a:solidFill>
                  <a:srgbClr val="000000"/>
                </a:solidFill>
                <a:latin typeface="Verdana" pitchFamily="34" charset="0"/>
                <a:ea typeface="Verdana" pitchFamily="34" charset="0"/>
                <a:cs typeface="Verdana" pitchFamily="34" charset="0"/>
              </a:rPr>
              <a:t>San Joaquin River flows from </a:t>
            </a:r>
            <a:r>
              <a:rPr lang="en-US" sz="1100" dirty="0" err="1" smtClean="0">
                <a:solidFill>
                  <a:srgbClr val="000000"/>
                </a:solidFill>
                <a:latin typeface="Verdana" pitchFamily="34" charset="0"/>
                <a:ea typeface="Verdana" pitchFamily="34" charset="0"/>
                <a:cs typeface="Verdana" pitchFamily="34" charset="0"/>
              </a:rPr>
              <a:t>CalSimII</a:t>
            </a:r>
            <a:r>
              <a:rPr lang="en-US" sz="1100" dirty="0" smtClean="0">
                <a:solidFill>
                  <a:srgbClr val="000000"/>
                </a:solidFill>
                <a:latin typeface="Verdana" pitchFamily="34" charset="0"/>
                <a:ea typeface="Verdana" pitchFamily="34" charset="0"/>
                <a:cs typeface="Verdana" pitchFamily="34" charset="0"/>
              </a:rPr>
              <a:t>, Kings River flows from James Bypass flows from USGS 1974-2009 and SJRECWA 2010-2012</a:t>
            </a:r>
          </a:p>
        </p:txBody>
      </p:sp>
    </p:spTree>
    <p:extLst>
      <p:ext uri="{BB962C8B-B14F-4D97-AF65-F5344CB8AC3E}">
        <p14:creationId xmlns:p14="http://schemas.microsoft.com/office/powerpoint/2010/main" val="32618946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7"/>
          <p:cNvSpPr txBox="1">
            <a:spLocks noChangeArrowheads="1"/>
          </p:cNvSpPr>
          <p:nvPr/>
        </p:nvSpPr>
        <p:spPr bwMode="auto">
          <a:xfrm>
            <a:off x="2819400" y="3409950"/>
            <a:ext cx="146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800" b="1">
                <a:solidFill>
                  <a:srgbClr val="000000"/>
                </a:solidFill>
                <a:latin typeface="Arial" charset="0"/>
              </a:rPr>
              <a:t>San Luis Reservoir </a:t>
            </a:r>
          </a:p>
          <a:p>
            <a:pPr algn="r"/>
            <a:r>
              <a:rPr lang="en-US" altLang="en-US" sz="800" b="1">
                <a:solidFill>
                  <a:srgbClr val="000000"/>
                </a:solidFill>
                <a:latin typeface="Arial" charset="0"/>
              </a:rPr>
              <a:t>Low-Point</a:t>
            </a:r>
          </a:p>
          <a:p>
            <a:pPr algn="r"/>
            <a:r>
              <a:rPr lang="en-US" altLang="en-US" sz="800" b="1">
                <a:solidFill>
                  <a:srgbClr val="000000"/>
                </a:solidFill>
                <a:latin typeface="Arial" charset="0"/>
              </a:rPr>
              <a:t>Improvement Project</a:t>
            </a:r>
          </a:p>
        </p:txBody>
      </p:sp>
      <p:sp>
        <p:nvSpPr>
          <p:cNvPr id="17411" name="TextBox 16"/>
          <p:cNvSpPr txBox="1">
            <a:spLocks noChangeArrowheads="1"/>
          </p:cNvSpPr>
          <p:nvPr/>
        </p:nvSpPr>
        <p:spPr bwMode="auto">
          <a:xfrm>
            <a:off x="3200400" y="1735138"/>
            <a:ext cx="107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800" b="1">
                <a:solidFill>
                  <a:srgbClr val="000000"/>
                </a:solidFill>
                <a:latin typeface="Arial" charset="0"/>
              </a:rPr>
              <a:t>West Stanislaus Flood Control Projects</a:t>
            </a:r>
          </a:p>
        </p:txBody>
      </p:sp>
      <p:pic>
        <p:nvPicPr>
          <p:cNvPr id="174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900" y="0"/>
            <a:ext cx="4864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11"/>
          <p:cNvGrpSpPr>
            <a:grpSpLocks/>
          </p:cNvGrpSpPr>
          <p:nvPr/>
        </p:nvGrpSpPr>
        <p:grpSpPr bwMode="auto">
          <a:xfrm>
            <a:off x="4203700" y="3160713"/>
            <a:ext cx="220663" cy="344487"/>
            <a:chOff x="3317081" y="3810000"/>
            <a:chExt cx="221457" cy="345281"/>
          </a:xfrm>
        </p:grpSpPr>
        <p:sp>
          <p:nvSpPr>
            <p:cNvPr id="6" name="Freeform 5"/>
            <p:cNvSpPr/>
            <p:nvPr/>
          </p:nvSpPr>
          <p:spPr bwMode="auto">
            <a:xfrm>
              <a:off x="3428606" y="3810000"/>
              <a:ext cx="109932" cy="157524"/>
            </a:xfrm>
            <a:custGeom>
              <a:avLst/>
              <a:gdLst>
                <a:gd name="connsiteX0" fmla="*/ 57150 w 109538"/>
                <a:gd name="connsiteY0" fmla="*/ 0 h 154782"/>
                <a:gd name="connsiteX1" fmla="*/ 33338 w 109538"/>
                <a:gd name="connsiteY1" fmla="*/ 50007 h 154782"/>
                <a:gd name="connsiteX2" fmla="*/ 14288 w 109538"/>
                <a:gd name="connsiteY2" fmla="*/ 73819 h 154782"/>
                <a:gd name="connsiteX3" fmla="*/ 7144 w 109538"/>
                <a:gd name="connsiteY3" fmla="*/ 102394 h 154782"/>
                <a:gd name="connsiteX4" fmla="*/ 0 w 109538"/>
                <a:gd name="connsiteY4" fmla="*/ 126207 h 154782"/>
                <a:gd name="connsiteX5" fmla="*/ 40481 w 109538"/>
                <a:gd name="connsiteY5" fmla="*/ 154782 h 154782"/>
                <a:gd name="connsiteX6" fmla="*/ 78581 w 109538"/>
                <a:gd name="connsiteY6" fmla="*/ 147638 h 154782"/>
                <a:gd name="connsiteX7" fmla="*/ 109538 w 109538"/>
                <a:gd name="connsiteY7" fmla="*/ 123825 h 154782"/>
                <a:gd name="connsiteX8" fmla="*/ 107156 w 109538"/>
                <a:gd name="connsiteY8" fmla="*/ 95250 h 154782"/>
                <a:gd name="connsiteX9" fmla="*/ 90488 w 109538"/>
                <a:gd name="connsiteY9" fmla="*/ 61913 h 154782"/>
                <a:gd name="connsiteX10" fmla="*/ 57150 w 109538"/>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83344 w 102394"/>
                <a:gd name="connsiteY9" fmla="*/ 61913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64294 w 102394"/>
                <a:gd name="connsiteY9" fmla="*/ 47625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64294 w 102394"/>
                <a:gd name="connsiteY10" fmla="*/ 47625 h 154782"/>
                <a:gd name="connsiteX11" fmla="*/ 50006 w 102394"/>
                <a:gd name="connsiteY11"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83344 w 102394"/>
                <a:gd name="connsiteY10" fmla="*/ 69057 h 154782"/>
                <a:gd name="connsiteX11" fmla="*/ 64294 w 102394"/>
                <a:gd name="connsiteY11" fmla="*/ 47625 h 154782"/>
                <a:gd name="connsiteX12" fmla="*/ 50006 w 102394"/>
                <a:gd name="connsiteY12"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88106 w 102394"/>
                <a:gd name="connsiteY7" fmla="*/ 135732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92868 w 102394"/>
                <a:gd name="connsiteY7" fmla="*/ 145257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40495 h 157163"/>
                <a:gd name="connsiteX5" fmla="*/ 33337 w 102394"/>
                <a:gd name="connsiteY5" fmla="*/ 154782 h 157163"/>
                <a:gd name="connsiteX6" fmla="*/ 66675 w 102394"/>
                <a:gd name="connsiteY6" fmla="*/ 157163 h 157163"/>
                <a:gd name="connsiteX7" fmla="*/ 92868 w 102394"/>
                <a:gd name="connsiteY7" fmla="*/ 145257 h 157163"/>
                <a:gd name="connsiteX8" fmla="*/ 102394 w 102394"/>
                <a:gd name="connsiteY8" fmla="*/ 123825 h 157163"/>
                <a:gd name="connsiteX9" fmla="*/ 102394 w 102394"/>
                <a:gd name="connsiteY9" fmla="*/ 114300 h 157163"/>
                <a:gd name="connsiteX10" fmla="*/ 100012 w 102394"/>
                <a:gd name="connsiteY10" fmla="*/ 95250 h 157163"/>
                <a:gd name="connsiteX11" fmla="*/ 83344 w 102394"/>
                <a:gd name="connsiteY11" fmla="*/ 69057 h 157163"/>
                <a:gd name="connsiteX12" fmla="*/ 64294 w 102394"/>
                <a:gd name="connsiteY12" fmla="*/ 47625 h 157163"/>
                <a:gd name="connsiteX13" fmla="*/ 50006 w 102394"/>
                <a:gd name="connsiteY13"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2381 w 102394"/>
                <a:gd name="connsiteY5" fmla="*/ 140495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9525 w 102394"/>
                <a:gd name="connsiteY5" fmla="*/ 150020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7144 w 109538"/>
                <a:gd name="connsiteY3" fmla="*/ 102394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1906 w 109538"/>
                <a:gd name="connsiteY5" fmla="*/ 152401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69056 w 109538"/>
                <a:gd name="connsiteY15" fmla="*/ 26194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0488 w 109538"/>
                <a:gd name="connsiteY14" fmla="*/ 78581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6200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69057 w 109538"/>
                <a:gd name="connsiteY15" fmla="*/ 54770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1439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88107 w 109538"/>
                <a:gd name="connsiteY14" fmla="*/ 71438 h 157163"/>
                <a:gd name="connsiteX15" fmla="*/ 71439 w 109538"/>
                <a:gd name="connsiteY15" fmla="*/ 50007 h 157163"/>
                <a:gd name="connsiteX16" fmla="*/ 59531 w 109538"/>
                <a:gd name="connsiteY16" fmla="*/ 30957 h 157163"/>
                <a:gd name="connsiteX17" fmla="*/ 57150 w 109538"/>
                <a:gd name="connsiteY17" fmla="*/ 0 h 157163"/>
                <a:gd name="connsiteX0" fmla="*/ 57150 w 152400"/>
                <a:gd name="connsiteY0" fmla="*/ 0 h 157163"/>
                <a:gd name="connsiteX1" fmla="*/ 33338 w 152400"/>
                <a:gd name="connsiteY1" fmla="*/ 50007 h 157163"/>
                <a:gd name="connsiteX2" fmla="*/ 14288 w 152400"/>
                <a:gd name="connsiteY2" fmla="*/ 73819 h 157163"/>
                <a:gd name="connsiteX3" fmla="*/ 1 w 152400"/>
                <a:gd name="connsiteY3" fmla="*/ 97632 h 157163"/>
                <a:gd name="connsiteX4" fmla="*/ 0 w 152400"/>
                <a:gd name="connsiteY4" fmla="*/ 121444 h 157163"/>
                <a:gd name="connsiteX5" fmla="*/ 2381 w 152400"/>
                <a:gd name="connsiteY5" fmla="*/ 138114 h 157163"/>
                <a:gd name="connsiteX6" fmla="*/ 21432 w 152400"/>
                <a:gd name="connsiteY6" fmla="*/ 152400 h 157163"/>
                <a:gd name="connsiteX7" fmla="*/ 40481 w 152400"/>
                <a:gd name="connsiteY7" fmla="*/ 154782 h 157163"/>
                <a:gd name="connsiteX8" fmla="*/ 73819 w 152400"/>
                <a:gd name="connsiteY8" fmla="*/ 157163 h 157163"/>
                <a:gd name="connsiteX9" fmla="*/ 100012 w 152400"/>
                <a:gd name="connsiteY9" fmla="*/ 145257 h 157163"/>
                <a:gd name="connsiteX10" fmla="*/ 109538 w 152400"/>
                <a:gd name="connsiteY10" fmla="*/ 123825 h 157163"/>
                <a:gd name="connsiteX11" fmla="*/ 109538 w 152400"/>
                <a:gd name="connsiteY11" fmla="*/ 114300 h 157163"/>
                <a:gd name="connsiteX12" fmla="*/ 107156 w 152400"/>
                <a:gd name="connsiteY12" fmla="*/ 95250 h 157163"/>
                <a:gd name="connsiteX13" fmla="*/ 90488 w 152400"/>
                <a:gd name="connsiteY13" fmla="*/ 69057 h 157163"/>
                <a:gd name="connsiteX14" fmla="*/ 152400 w 152400"/>
                <a:gd name="connsiteY14" fmla="*/ 0 h 157163"/>
                <a:gd name="connsiteX15" fmla="*/ 71439 w 152400"/>
                <a:gd name="connsiteY15" fmla="*/ 50007 h 157163"/>
                <a:gd name="connsiteX16" fmla="*/ 59531 w 152400"/>
                <a:gd name="connsiteY16" fmla="*/ 30957 h 157163"/>
                <a:gd name="connsiteX17" fmla="*/ 57150 w 152400"/>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92868 w 109538"/>
                <a:gd name="connsiteY9" fmla="*/ 135732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2876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8" h="157163">
                  <a:moveTo>
                    <a:pt x="57150" y="0"/>
                  </a:moveTo>
                  <a:lnTo>
                    <a:pt x="33338" y="50007"/>
                  </a:lnTo>
                  <a:lnTo>
                    <a:pt x="14288" y="73819"/>
                  </a:lnTo>
                  <a:lnTo>
                    <a:pt x="4763" y="90489"/>
                  </a:lnTo>
                  <a:cubicBezTo>
                    <a:pt x="4763" y="98426"/>
                    <a:pt x="0" y="113507"/>
                    <a:pt x="0" y="121444"/>
                  </a:cubicBezTo>
                  <a:lnTo>
                    <a:pt x="9524" y="135732"/>
                  </a:lnTo>
                  <a:lnTo>
                    <a:pt x="21432" y="145256"/>
                  </a:lnTo>
                  <a:lnTo>
                    <a:pt x="40481" y="154782"/>
                  </a:lnTo>
                  <a:lnTo>
                    <a:pt x="73819" y="157163"/>
                  </a:lnTo>
                  <a:lnTo>
                    <a:pt x="100012" y="142876"/>
                  </a:lnTo>
                  <a:lnTo>
                    <a:pt x="109538" y="123825"/>
                  </a:lnTo>
                  <a:lnTo>
                    <a:pt x="109538" y="114300"/>
                  </a:lnTo>
                  <a:lnTo>
                    <a:pt x="107156" y="95250"/>
                  </a:lnTo>
                  <a:lnTo>
                    <a:pt x="90488" y="69057"/>
                  </a:lnTo>
                  <a:lnTo>
                    <a:pt x="71439" y="50007"/>
                  </a:lnTo>
                  <a:lnTo>
                    <a:pt x="59531" y="30957"/>
                  </a:lnTo>
                  <a:lnTo>
                    <a:pt x="57150" y="0"/>
                  </a:lnTo>
                  <a:close/>
                </a:path>
              </a:pathLst>
            </a:custGeom>
            <a:solidFill>
              <a:srgbClr val="FF0000">
                <a:alpha val="63000"/>
              </a:srgbClr>
            </a:solidFill>
            <a:ln w="9525" cap="flat" cmpd="sng" algn="ctr">
              <a:solidFill>
                <a:schemeClr val="accent4">
                  <a:lumMod val="25000"/>
                  <a:alpha val="73000"/>
                </a:schemeClr>
              </a:solidFill>
              <a:prstDash val="solid"/>
              <a:round/>
              <a:headEnd type="none" w="med" len="med"/>
              <a:tailEnd type="none" w="med" len="med"/>
            </a:ln>
            <a:effectLst/>
          </p:spPr>
          <p:txBody>
            <a:bodyPr/>
            <a:lstStyle/>
            <a:p>
              <a:pPr eaLnBrk="0" hangingPunct="0">
                <a:defRPr/>
              </a:pPr>
              <a:endParaRPr lang="en-US">
                <a:solidFill>
                  <a:srgbClr val="003399"/>
                </a:solidFill>
                <a:latin typeface="Tahoma" pitchFamily="34" charset="0"/>
                <a:cs typeface="+mn-cs"/>
              </a:endParaRPr>
            </a:p>
          </p:txBody>
        </p:sp>
        <p:sp>
          <p:nvSpPr>
            <p:cNvPr id="17445" name="Flowchart: Connector 10"/>
            <p:cNvSpPr>
              <a:spLocks noChangeArrowheads="1"/>
            </p:cNvSpPr>
            <p:nvPr/>
          </p:nvSpPr>
          <p:spPr bwMode="auto">
            <a:xfrm>
              <a:off x="3440906" y="3902869"/>
              <a:ext cx="27432" cy="27432"/>
            </a:xfrm>
            <a:prstGeom prst="flowChartConnector">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endParaRPr lang="en-US" altLang="en-US">
                <a:solidFill>
                  <a:srgbClr val="003399"/>
                </a:solidFill>
                <a:latin typeface="Tahoma" pitchFamily="34" charset="0"/>
              </a:endParaRPr>
            </a:p>
          </p:txBody>
        </p:sp>
        <p:cxnSp>
          <p:nvCxnSpPr>
            <p:cNvPr id="17446" name="Straight Arrow Connector 7"/>
            <p:cNvCxnSpPr>
              <a:cxnSpLocks noChangeShapeType="1"/>
            </p:cNvCxnSpPr>
            <p:nvPr/>
          </p:nvCxnSpPr>
          <p:spPr bwMode="auto">
            <a:xfrm flipH="1">
              <a:off x="3317081" y="3917156"/>
              <a:ext cx="133351" cy="238125"/>
            </a:xfrm>
            <a:prstGeom prst="straightConnector1">
              <a:avLst/>
            </a:prstGeom>
            <a:noFill/>
            <a:ln w="14605"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grpSp>
        <p:nvGrpSpPr>
          <p:cNvPr id="17414" name="Group 12"/>
          <p:cNvGrpSpPr>
            <a:grpSpLocks/>
          </p:cNvGrpSpPr>
          <p:nvPr/>
        </p:nvGrpSpPr>
        <p:grpSpPr bwMode="auto">
          <a:xfrm>
            <a:off x="4194175" y="1524000"/>
            <a:ext cx="492125" cy="309563"/>
            <a:chOff x="3045619" y="3810000"/>
            <a:chExt cx="492919" cy="309563"/>
          </a:xfrm>
        </p:grpSpPr>
        <p:sp>
          <p:nvSpPr>
            <p:cNvPr id="14" name="Freeform 13"/>
            <p:cNvSpPr/>
            <p:nvPr/>
          </p:nvSpPr>
          <p:spPr bwMode="auto">
            <a:xfrm>
              <a:off x="3428824" y="3810000"/>
              <a:ext cx="109714" cy="157163"/>
            </a:xfrm>
            <a:custGeom>
              <a:avLst/>
              <a:gdLst>
                <a:gd name="connsiteX0" fmla="*/ 57150 w 109538"/>
                <a:gd name="connsiteY0" fmla="*/ 0 h 154782"/>
                <a:gd name="connsiteX1" fmla="*/ 33338 w 109538"/>
                <a:gd name="connsiteY1" fmla="*/ 50007 h 154782"/>
                <a:gd name="connsiteX2" fmla="*/ 14288 w 109538"/>
                <a:gd name="connsiteY2" fmla="*/ 73819 h 154782"/>
                <a:gd name="connsiteX3" fmla="*/ 7144 w 109538"/>
                <a:gd name="connsiteY3" fmla="*/ 102394 h 154782"/>
                <a:gd name="connsiteX4" fmla="*/ 0 w 109538"/>
                <a:gd name="connsiteY4" fmla="*/ 126207 h 154782"/>
                <a:gd name="connsiteX5" fmla="*/ 40481 w 109538"/>
                <a:gd name="connsiteY5" fmla="*/ 154782 h 154782"/>
                <a:gd name="connsiteX6" fmla="*/ 78581 w 109538"/>
                <a:gd name="connsiteY6" fmla="*/ 147638 h 154782"/>
                <a:gd name="connsiteX7" fmla="*/ 109538 w 109538"/>
                <a:gd name="connsiteY7" fmla="*/ 123825 h 154782"/>
                <a:gd name="connsiteX8" fmla="*/ 107156 w 109538"/>
                <a:gd name="connsiteY8" fmla="*/ 95250 h 154782"/>
                <a:gd name="connsiteX9" fmla="*/ 90488 w 109538"/>
                <a:gd name="connsiteY9" fmla="*/ 61913 h 154782"/>
                <a:gd name="connsiteX10" fmla="*/ 57150 w 109538"/>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83344 w 102394"/>
                <a:gd name="connsiteY9" fmla="*/ 61913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64294 w 102394"/>
                <a:gd name="connsiteY9" fmla="*/ 47625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64294 w 102394"/>
                <a:gd name="connsiteY10" fmla="*/ 47625 h 154782"/>
                <a:gd name="connsiteX11" fmla="*/ 50006 w 102394"/>
                <a:gd name="connsiteY11"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83344 w 102394"/>
                <a:gd name="connsiteY10" fmla="*/ 69057 h 154782"/>
                <a:gd name="connsiteX11" fmla="*/ 64294 w 102394"/>
                <a:gd name="connsiteY11" fmla="*/ 47625 h 154782"/>
                <a:gd name="connsiteX12" fmla="*/ 50006 w 102394"/>
                <a:gd name="connsiteY12"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88106 w 102394"/>
                <a:gd name="connsiteY7" fmla="*/ 135732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92868 w 102394"/>
                <a:gd name="connsiteY7" fmla="*/ 145257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40495 h 157163"/>
                <a:gd name="connsiteX5" fmla="*/ 33337 w 102394"/>
                <a:gd name="connsiteY5" fmla="*/ 154782 h 157163"/>
                <a:gd name="connsiteX6" fmla="*/ 66675 w 102394"/>
                <a:gd name="connsiteY6" fmla="*/ 157163 h 157163"/>
                <a:gd name="connsiteX7" fmla="*/ 92868 w 102394"/>
                <a:gd name="connsiteY7" fmla="*/ 145257 h 157163"/>
                <a:gd name="connsiteX8" fmla="*/ 102394 w 102394"/>
                <a:gd name="connsiteY8" fmla="*/ 123825 h 157163"/>
                <a:gd name="connsiteX9" fmla="*/ 102394 w 102394"/>
                <a:gd name="connsiteY9" fmla="*/ 114300 h 157163"/>
                <a:gd name="connsiteX10" fmla="*/ 100012 w 102394"/>
                <a:gd name="connsiteY10" fmla="*/ 95250 h 157163"/>
                <a:gd name="connsiteX11" fmla="*/ 83344 w 102394"/>
                <a:gd name="connsiteY11" fmla="*/ 69057 h 157163"/>
                <a:gd name="connsiteX12" fmla="*/ 64294 w 102394"/>
                <a:gd name="connsiteY12" fmla="*/ 47625 h 157163"/>
                <a:gd name="connsiteX13" fmla="*/ 50006 w 102394"/>
                <a:gd name="connsiteY13"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2381 w 102394"/>
                <a:gd name="connsiteY5" fmla="*/ 140495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9525 w 102394"/>
                <a:gd name="connsiteY5" fmla="*/ 150020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7144 w 109538"/>
                <a:gd name="connsiteY3" fmla="*/ 102394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1906 w 109538"/>
                <a:gd name="connsiteY5" fmla="*/ 152401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69056 w 109538"/>
                <a:gd name="connsiteY15" fmla="*/ 26194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0488 w 109538"/>
                <a:gd name="connsiteY14" fmla="*/ 78581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6200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69057 w 109538"/>
                <a:gd name="connsiteY15" fmla="*/ 54770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1439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88107 w 109538"/>
                <a:gd name="connsiteY14" fmla="*/ 71438 h 157163"/>
                <a:gd name="connsiteX15" fmla="*/ 71439 w 109538"/>
                <a:gd name="connsiteY15" fmla="*/ 50007 h 157163"/>
                <a:gd name="connsiteX16" fmla="*/ 59531 w 109538"/>
                <a:gd name="connsiteY16" fmla="*/ 30957 h 157163"/>
                <a:gd name="connsiteX17" fmla="*/ 57150 w 109538"/>
                <a:gd name="connsiteY17" fmla="*/ 0 h 157163"/>
                <a:gd name="connsiteX0" fmla="*/ 57150 w 152400"/>
                <a:gd name="connsiteY0" fmla="*/ 0 h 157163"/>
                <a:gd name="connsiteX1" fmla="*/ 33338 w 152400"/>
                <a:gd name="connsiteY1" fmla="*/ 50007 h 157163"/>
                <a:gd name="connsiteX2" fmla="*/ 14288 w 152400"/>
                <a:gd name="connsiteY2" fmla="*/ 73819 h 157163"/>
                <a:gd name="connsiteX3" fmla="*/ 1 w 152400"/>
                <a:gd name="connsiteY3" fmla="*/ 97632 h 157163"/>
                <a:gd name="connsiteX4" fmla="*/ 0 w 152400"/>
                <a:gd name="connsiteY4" fmla="*/ 121444 h 157163"/>
                <a:gd name="connsiteX5" fmla="*/ 2381 w 152400"/>
                <a:gd name="connsiteY5" fmla="*/ 138114 h 157163"/>
                <a:gd name="connsiteX6" fmla="*/ 21432 w 152400"/>
                <a:gd name="connsiteY6" fmla="*/ 152400 h 157163"/>
                <a:gd name="connsiteX7" fmla="*/ 40481 w 152400"/>
                <a:gd name="connsiteY7" fmla="*/ 154782 h 157163"/>
                <a:gd name="connsiteX8" fmla="*/ 73819 w 152400"/>
                <a:gd name="connsiteY8" fmla="*/ 157163 h 157163"/>
                <a:gd name="connsiteX9" fmla="*/ 100012 w 152400"/>
                <a:gd name="connsiteY9" fmla="*/ 145257 h 157163"/>
                <a:gd name="connsiteX10" fmla="*/ 109538 w 152400"/>
                <a:gd name="connsiteY10" fmla="*/ 123825 h 157163"/>
                <a:gd name="connsiteX11" fmla="*/ 109538 w 152400"/>
                <a:gd name="connsiteY11" fmla="*/ 114300 h 157163"/>
                <a:gd name="connsiteX12" fmla="*/ 107156 w 152400"/>
                <a:gd name="connsiteY12" fmla="*/ 95250 h 157163"/>
                <a:gd name="connsiteX13" fmla="*/ 90488 w 152400"/>
                <a:gd name="connsiteY13" fmla="*/ 69057 h 157163"/>
                <a:gd name="connsiteX14" fmla="*/ 152400 w 152400"/>
                <a:gd name="connsiteY14" fmla="*/ 0 h 157163"/>
                <a:gd name="connsiteX15" fmla="*/ 71439 w 152400"/>
                <a:gd name="connsiteY15" fmla="*/ 50007 h 157163"/>
                <a:gd name="connsiteX16" fmla="*/ 59531 w 152400"/>
                <a:gd name="connsiteY16" fmla="*/ 30957 h 157163"/>
                <a:gd name="connsiteX17" fmla="*/ 57150 w 152400"/>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92868 w 109538"/>
                <a:gd name="connsiteY9" fmla="*/ 135732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2876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8" h="157163">
                  <a:moveTo>
                    <a:pt x="57150" y="0"/>
                  </a:moveTo>
                  <a:lnTo>
                    <a:pt x="33338" y="50007"/>
                  </a:lnTo>
                  <a:lnTo>
                    <a:pt x="14288" y="73819"/>
                  </a:lnTo>
                  <a:lnTo>
                    <a:pt x="4763" y="90489"/>
                  </a:lnTo>
                  <a:cubicBezTo>
                    <a:pt x="4763" y="98426"/>
                    <a:pt x="0" y="113507"/>
                    <a:pt x="0" y="121444"/>
                  </a:cubicBezTo>
                  <a:lnTo>
                    <a:pt x="9524" y="135732"/>
                  </a:lnTo>
                  <a:lnTo>
                    <a:pt x="21432" y="145256"/>
                  </a:lnTo>
                  <a:lnTo>
                    <a:pt x="40481" y="154782"/>
                  </a:lnTo>
                  <a:lnTo>
                    <a:pt x="73819" y="157163"/>
                  </a:lnTo>
                  <a:lnTo>
                    <a:pt x="100012" y="142876"/>
                  </a:lnTo>
                  <a:lnTo>
                    <a:pt x="109538" y="123825"/>
                  </a:lnTo>
                  <a:lnTo>
                    <a:pt x="109538" y="114300"/>
                  </a:lnTo>
                  <a:lnTo>
                    <a:pt x="107156" y="95250"/>
                  </a:lnTo>
                  <a:lnTo>
                    <a:pt x="90488" y="69057"/>
                  </a:lnTo>
                  <a:lnTo>
                    <a:pt x="71439" y="50007"/>
                  </a:lnTo>
                  <a:lnTo>
                    <a:pt x="59531" y="30957"/>
                  </a:lnTo>
                  <a:lnTo>
                    <a:pt x="57150" y="0"/>
                  </a:lnTo>
                  <a:close/>
                </a:path>
              </a:pathLst>
            </a:custGeom>
            <a:solidFill>
              <a:srgbClr val="FF0000">
                <a:alpha val="55000"/>
              </a:srgbClr>
            </a:solidFill>
            <a:ln w="9525" cap="flat" cmpd="sng" algn="ctr">
              <a:solidFill>
                <a:schemeClr val="accent4">
                  <a:lumMod val="25000"/>
                  <a:alpha val="73000"/>
                </a:schemeClr>
              </a:solidFill>
              <a:prstDash val="solid"/>
              <a:round/>
              <a:headEnd type="none" w="med" len="med"/>
              <a:tailEnd type="none" w="med" len="med"/>
            </a:ln>
            <a:effectLst/>
          </p:spPr>
          <p:txBody>
            <a:bodyPr/>
            <a:lstStyle/>
            <a:p>
              <a:pPr eaLnBrk="0" hangingPunct="0">
                <a:defRPr/>
              </a:pPr>
              <a:endParaRPr lang="en-US">
                <a:solidFill>
                  <a:srgbClr val="003399"/>
                </a:solidFill>
                <a:latin typeface="Tahoma" pitchFamily="34" charset="0"/>
                <a:cs typeface="+mn-cs"/>
              </a:endParaRPr>
            </a:p>
          </p:txBody>
        </p:sp>
        <p:sp>
          <p:nvSpPr>
            <p:cNvPr id="17442" name="Flowchart: Connector 15"/>
            <p:cNvSpPr>
              <a:spLocks noChangeArrowheads="1"/>
            </p:cNvSpPr>
            <p:nvPr/>
          </p:nvSpPr>
          <p:spPr bwMode="auto">
            <a:xfrm>
              <a:off x="3440906" y="3902869"/>
              <a:ext cx="27432" cy="27432"/>
            </a:xfrm>
            <a:prstGeom prst="flowChartConnector">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endParaRPr lang="en-US" altLang="en-US">
                <a:solidFill>
                  <a:srgbClr val="003399"/>
                </a:solidFill>
                <a:latin typeface="Tahoma" pitchFamily="34" charset="0"/>
              </a:endParaRPr>
            </a:p>
          </p:txBody>
        </p:sp>
        <p:cxnSp>
          <p:nvCxnSpPr>
            <p:cNvPr id="17443" name="Straight Arrow Connector 14"/>
            <p:cNvCxnSpPr>
              <a:cxnSpLocks noChangeShapeType="1"/>
            </p:cNvCxnSpPr>
            <p:nvPr/>
          </p:nvCxnSpPr>
          <p:spPr bwMode="auto">
            <a:xfrm flipH="1">
              <a:off x="3045619" y="3917156"/>
              <a:ext cx="404813" cy="202407"/>
            </a:xfrm>
            <a:prstGeom prst="straightConnector1">
              <a:avLst/>
            </a:prstGeom>
            <a:noFill/>
            <a:ln w="14605"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17415" name="TextBox 23"/>
          <p:cNvSpPr txBox="1">
            <a:spLocks noChangeArrowheads="1"/>
          </p:cNvSpPr>
          <p:nvPr/>
        </p:nvSpPr>
        <p:spPr bwMode="auto">
          <a:xfrm>
            <a:off x="3352800" y="2547938"/>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800" b="1">
                <a:solidFill>
                  <a:srgbClr val="000000"/>
                </a:solidFill>
                <a:latin typeface="Arial" charset="0"/>
              </a:rPr>
              <a:t>Level 2 &amp; Level 4</a:t>
            </a:r>
          </a:p>
          <a:p>
            <a:pPr algn="r"/>
            <a:r>
              <a:rPr lang="en-US" altLang="en-US" sz="800" b="1">
                <a:solidFill>
                  <a:srgbClr val="000000"/>
                </a:solidFill>
                <a:latin typeface="Arial" charset="0"/>
              </a:rPr>
              <a:t>Refuge Water</a:t>
            </a:r>
          </a:p>
          <a:p>
            <a:pPr algn="r"/>
            <a:r>
              <a:rPr lang="en-US" altLang="en-US" sz="800" b="1">
                <a:solidFill>
                  <a:srgbClr val="000000"/>
                </a:solidFill>
                <a:latin typeface="Arial" charset="0"/>
              </a:rPr>
              <a:t>Supply Program</a:t>
            </a:r>
          </a:p>
        </p:txBody>
      </p:sp>
      <p:grpSp>
        <p:nvGrpSpPr>
          <p:cNvPr id="17416" name="Group 18"/>
          <p:cNvGrpSpPr>
            <a:grpSpLocks/>
          </p:cNvGrpSpPr>
          <p:nvPr/>
        </p:nvGrpSpPr>
        <p:grpSpPr bwMode="auto">
          <a:xfrm>
            <a:off x="4508500" y="2628900"/>
            <a:ext cx="600075" cy="488950"/>
            <a:chOff x="2938462" y="3479006"/>
            <a:chExt cx="600076" cy="488157"/>
          </a:xfrm>
        </p:grpSpPr>
        <p:sp>
          <p:nvSpPr>
            <p:cNvPr id="20" name="Freeform 19"/>
            <p:cNvSpPr/>
            <p:nvPr/>
          </p:nvSpPr>
          <p:spPr bwMode="auto">
            <a:xfrm>
              <a:off x="3429001" y="3810256"/>
              <a:ext cx="109537" cy="156907"/>
            </a:xfrm>
            <a:custGeom>
              <a:avLst/>
              <a:gdLst>
                <a:gd name="connsiteX0" fmla="*/ 57150 w 109538"/>
                <a:gd name="connsiteY0" fmla="*/ 0 h 154782"/>
                <a:gd name="connsiteX1" fmla="*/ 33338 w 109538"/>
                <a:gd name="connsiteY1" fmla="*/ 50007 h 154782"/>
                <a:gd name="connsiteX2" fmla="*/ 14288 w 109538"/>
                <a:gd name="connsiteY2" fmla="*/ 73819 h 154782"/>
                <a:gd name="connsiteX3" fmla="*/ 7144 w 109538"/>
                <a:gd name="connsiteY3" fmla="*/ 102394 h 154782"/>
                <a:gd name="connsiteX4" fmla="*/ 0 w 109538"/>
                <a:gd name="connsiteY4" fmla="*/ 126207 h 154782"/>
                <a:gd name="connsiteX5" fmla="*/ 40481 w 109538"/>
                <a:gd name="connsiteY5" fmla="*/ 154782 h 154782"/>
                <a:gd name="connsiteX6" fmla="*/ 78581 w 109538"/>
                <a:gd name="connsiteY6" fmla="*/ 147638 h 154782"/>
                <a:gd name="connsiteX7" fmla="*/ 109538 w 109538"/>
                <a:gd name="connsiteY7" fmla="*/ 123825 h 154782"/>
                <a:gd name="connsiteX8" fmla="*/ 107156 w 109538"/>
                <a:gd name="connsiteY8" fmla="*/ 95250 h 154782"/>
                <a:gd name="connsiteX9" fmla="*/ 90488 w 109538"/>
                <a:gd name="connsiteY9" fmla="*/ 61913 h 154782"/>
                <a:gd name="connsiteX10" fmla="*/ 57150 w 109538"/>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83344 w 102394"/>
                <a:gd name="connsiteY9" fmla="*/ 61913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64294 w 102394"/>
                <a:gd name="connsiteY9" fmla="*/ 47625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64294 w 102394"/>
                <a:gd name="connsiteY10" fmla="*/ 47625 h 154782"/>
                <a:gd name="connsiteX11" fmla="*/ 50006 w 102394"/>
                <a:gd name="connsiteY11"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83344 w 102394"/>
                <a:gd name="connsiteY10" fmla="*/ 69057 h 154782"/>
                <a:gd name="connsiteX11" fmla="*/ 64294 w 102394"/>
                <a:gd name="connsiteY11" fmla="*/ 47625 h 154782"/>
                <a:gd name="connsiteX12" fmla="*/ 50006 w 102394"/>
                <a:gd name="connsiteY12"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88106 w 102394"/>
                <a:gd name="connsiteY7" fmla="*/ 135732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92868 w 102394"/>
                <a:gd name="connsiteY7" fmla="*/ 145257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40495 h 157163"/>
                <a:gd name="connsiteX5" fmla="*/ 33337 w 102394"/>
                <a:gd name="connsiteY5" fmla="*/ 154782 h 157163"/>
                <a:gd name="connsiteX6" fmla="*/ 66675 w 102394"/>
                <a:gd name="connsiteY6" fmla="*/ 157163 h 157163"/>
                <a:gd name="connsiteX7" fmla="*/ 92868 w 102394"/>
                <a:gd name="connsiteY7" fmla="*/ 145257 h 157163"/>
                <a:gd name="connsiteX8" fmla="*/ 102394 w 102394"/>
                <a:gd name="connsiteY8" fmla="*/ 123825 h 157163"/>
                <a:gd name="connsiteX9" fmla="*/ 102394 w 102394"/>
                <a:gd name="connsiteY9" fmla="*/ 114300 h 157163"/>
                <a:gd name="connsiteX10" fmla="*/ 100012 w 102394"/>
                <a:gd name="connsiteY10" fmla="*/ 95250 h 157163"/>
                <a:gd name="connsiteX11" fmla="*/ 83344 w 102394"/>
                <a:gd name="connsiteY11" fmla="*/ 69057 h 157163"/>
                <a:gd name="connsiteX12" fmla="*/ 64294 w 102394"/>
                <a:gd name="connsiteY12" fmla="*/ 47625 h 157163"/>
                <a:gd name="connsiteX13" fmla="*/ 50006 w 102394"/>
                <a:gd name="connsiteY13"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2381 w 102394"/>
                <a:gd name="connsiteY5" fmla="*/ 140495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9525 w 102394"/>
                <a:gd name="connsiteY5" fmla="*/ 150020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7144 w 109538"/>
                <a:gd name="connsiteY3" fmla="*/ 102394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1906 w 109538"/>
                <a:gd name="connsiteY5" fmla="*/ 152401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69056 w 109538"/>
                <a:gd name="connsiteY15" fmla="*/ 26194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0488 w 109538"/>
                <a:gd name="connsiteY14" fmla="*/ 78581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6200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69057 w 109538"/>
                <a:gd name="connsiteY15" fmla="*/ 54770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1439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88107 w 109538"/>
                <a:gd name="connsiteY14" fmla="*/ 71438 h 157163"/>
                <a:gd name="connsiteX15" fmla="*/ 71439 w 109538"/>
                <a:gd name="connsiteY15" fmla="*/ 50007 h 157163"/>
                <a:gd name="connsiteX16" fmla="*/ 59531 w 109538"/>
                <a:gd name="connsiteY16" fmla="*/ 30957 h 157163"/>
                <a:gd name="connsiteX17" fmla="*/ 57150 w 109538"/>
                <a:gd name="connsiteY17" fmla="*/ 0 h 157163"/>
                <a:gd name="connsiteX0" fmla="*/ 57150 w 152400"/>
                <a:gd name="connsiteY0" fmla="*/ 0 h 157163"/>
                <a:gd name="connsiteX1" fmla="*/ 33338 w 152400"/>
                <a:gd name="connsiteY1" fmla="*/ 50007 h 157163"/>
                <a:gd name="connsiteX2" fmla="*/ 14288 w 152400"/>
                <a:gd name="connsiteY2" fmla="*/ 73819 h 157163"/>
                <a:gd name="connsiteX3" fmla="*/ 1 w 152400"/>
                <a:gd name="connsiteY3" fmla="*/ 97632 h 157163"/>
                <a:gd name="connsiteX4" fmla="*/ 0 w 152400"/>
                <a:gd name="connsiteY4" fmla="*/ 121444 h 157163"/>
                <a:gd name="connsiteX5" fmla="*/ 2381 w 152400"/>
                <a:gd name="connsiteY5" fmla="*/ 138114 h 157163"/>
                <a:gd name="connsiteX6" fmla="*/ 21432 w 152400"/>
                <a:gd name="connsiteY6" fmla="*/ 152400 h 157163"/>
                <a:gd name="connsiteX7" fmla="*/ 40481 w 152400"/>
                <a:gd name="connsiteY7" fmla="*/ 154782 h 157163"/>
                <a:gd name="connsiteX8" fmla="*/ 73819 w 152400"/>
                <a:gd name="connsiteY8" fmla="*/ 157163 h 157163"/>
                <a:gd name="connsiteX9" fmla="*/ 100012 w 152400"/>
                <a:gd name="connsiteY9" fmla="*/ 145257 h 157163"/>
                <a:gd name="connsiteX10" fmla="*/ 109538 w 152400"/>
                <a:gd name="connsiteY10" fmla="*/ 123825 h 157163"/>
                <a:gd name="connsiteX11" fmla="*/ 109538 w 152400"/>
                <a:gd name="connsiteY11" fmla="*/ 114300 h 157163"/>
                <a:gd name="connsiteX12" fmla="*/ 107156 w 152400"/>
                <a:gd name="connsiteY12" fmla="*/ 95250 h 157163"/>
                <a:gd name="connsiteX13" fmla="*/ 90488 w 152400"/>
                <a:gd name="connsiteY13" fmla="*/ 69057 h 157163"/>
                <a:gd name="connsiteX14" fmla="*/ 152400 w 152400"/>
                <a:gd name="connsiteY14" fmla="*/ 0 h 157163"/>
                <a:gd name="connsiteX15" fmla="*/ 71439 w 152400"/>
                <a:gd name="connsiteY15" fmla="*/ 50007 h 157163"/>
                <a:gd name="connsiteX16" fmla="*/ 59531 w 152400"/>
                <a:gd name="connsiteY16" fmla="*/ 30957 h 157163"/>
                <a:gd name="connsiteX17" fmla="*/ 57150 w 152400"/>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92868 w 109538"/>
                <a:gd name="connsiteY9" fmla="*/ 135732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2876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8" h="157163">
                  <a:moveTo>
                    <a:pt x="57150" y="0"/>
                  </a:moveTo>
                  <a:lnTo>
                    <a:pt x="33338" y="50007"/>
                  </a:lnTo>
                  <a:lnTo>
                    <a:pt x="14288" y="73819"/>
                  </a:lnTo>
                  <a:lnTo>
                    <a:pt x="4763" y="90489"/>
                  </a:lnTo>
                  <a:cubicBezTo>
                    <a:pt x="4763" y="98426"/>
                    <a:pt x="0" y="113507"/>
                    <a:pt x="0" y="121444"/>
                  </a:cubicBezTo>
                  <a:lnTo>
                    <a:pt x="9524" y="135732"/>
                  </a:lnTo>
                  <a:lnTo>
                    <a:pt x="21432" y="145256"/>
                  </a:lnTo>
                  <a:lnTo>
                    <a:pt x="40481" y="154782"/>
                  </a:lnTo>
                  <a:lnTo>
                    <a:pt x="73819" y="157163"/>
                  </a:lnTo>
                  <a:lnTo>
                    <a:pt x="100012" y="142876"/>
                  </a:lnTo>
                  <a:lnTo>
                    <a:pt x="109538" y="123825"/>
                  </a:lnTo>
                  <a:lnTo>
                    <a:pt x="109538" y="114300"/>
                  </a:lnTo>
                  <a:lnTo>
                    <a:pt x="107156" y="95250"/>
                  </a:lnTo>
                  <a:lnTo>
                    <a:pt x="90488" y="69057"/>
                  </a:lnTo>
                  <a:lnTo>
                    <a:pt x="71439" y="50007"/>
                  </a:lnTo>
                  <a:lnTo>
                    <a:pt x="59531" y="30957"/>
                  </a:lnTo>
                  <a:lnTo>
                    <a:pt x="57150" y="0"/>
                  </a:lnTo>
                  <a:close/>
                </a:path>
              </a:pathLst>
            </a:custGeom>
            <a:solidFill>
              <a:srgbClr val="FF0000">
                <a:alpha val="63000"/>
              </a:srgbClr>
            </a:solidFill>
            <a:ln w="9525" cap="flat" cmpd="sng" algn="ctr">
              <a:solidFill>
                <a:schemeClr val="accent4">
                  <a:lumMod val="25000"/>
                  <a:alpha val="73000"/>
                </a:schemeClr>
              </a:solidFill>
              <a:prstDash val="solid"/>
              <a:round/>
              <a:headEnd type="none" w="med" len="med"/>
              <a:tailEnd type="none" w="med" len="med"/>
            </a:ln>
            <a:effectLst/>
          </p:spPr>
          <p:txBody>
            <a:bodyPr/>
            <a:lstStyle/>
            <a:p>
              <a:pPr eaLnBrk="0" hangingPunct="0">
                <a:defRPr/>
              </a:pPr>
              <a:endParaRPr lang="en-US">
                <a:solidFill>
                  <a:srgbClr val="003399"/>
                </a:solidFill>
                <a:latin typeface="Tahoma" pitchFamily="34" charset="0"/>
                <a:cs typeface="+mn-cs"/>
              </a:endParaRPr>
            </a:p>
          </p:txBody>
        </p:sp>
        <p:sp>
          <p:nvSpPr>
            <p:cNvPr id="17439" name="Flowchart: Connector 21"/>
            <p:cNvSpPr>
              <a:spLocks noChangeArrowheads="1"/>
            </p:cNvSpPr>
            <p:nvPr/>
          </p:nvSpPr>
          <p:spPr bwMode="auto">
            <a:xfrm>
              <a:off x="3440906" y="3902869"/>
              <a:ext cx="27432" cy="27432"/>
            </a:xfrm>
            <a:prstGeom prst="flowChartConnector">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endParaRPr lang="en-US" altLang="en-US">
                <a:solidFill>
                  <a:srgbClr val="003399"/>
                </a:solidFill>
                <a:latin typeface="Tahoma" pitchFamily="34" charset="0"/>
              </a:endParaRPr>
            </a:p>
          </p:txBody>
        </p:sp>
        <p:cxnSp>
          <p:nvCxnSpPr>
            <p:cNvPr id="17440" name="Straight Arrow Connector 20"/>
            <p:cNvCxnSpPr>
              <a:cxnSpLocks noChangeShapeType="1"/>
            </p:cNvCxnSpPr>
            <p:nvPr/>
          </p:nvCxnSpPr>
          <p:spPr bwMode="auto">
            <a:xfrm flipH="1" flipV="1">
              <a:off x="2938462" y="3479006"/>
              <a:ext cx="511971" cy="438151"/>
            </a:xfrm>
            <a:prstGeom prst="straightConnector1">
              <a:avLst/>
            </a:prstGeom>
            <a:noFill/>
            <a:ln w="14605"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17417" name="TextBox 30"/>
          <p:cNvSpPr txBox="1">
            <a:spLocks noChangeArrowheads="1"/>
          </p:cNvSpPr>
          <p:nvPr/>
        </p:nvSpPr>
        <p:spPr bwMode="auto">
          <a:xfrm>
            <a:off x="3886200" y="4103688"/>
            <a:ext cx="1357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800" b="1">
                <a:solidFill>
                  <a:srgbClr val="000000"/>
                </a:solidFill>
                <a:latin typeface="Arial" charset="0"/>
              </a:rPr>
              <a:t>Los Banos Creek</a:t>
            </a:r>
          </a:p>
          <a:p>
            <a:pPr algn="r"/>
            <a:r>
              <a:rPr lang="en-US" altLang="en-US" sz="800" b="1">
                <a:solidFill>
                  <a:srgbClr val="000000"/>
                </a:solidFill>
                <a:latin typeface="Arial" charset="0"/>
              </a:rPr>
              <a:t>Conjuctive Use Project</a:t>
            </a:r>
          </a:p>
        </p:txBody>
      </p:sp>
      <p:grpSp>
        <p:nvGrpSpPr>
          <p:cNvPr id="17418" name="Group 26"/>
          <p:cNvGrpSpPr>
            <a:grpSpLocks/>
          </p:cNvGrpSpPr>
          <p:nvPr/>
        </p:nvGrpSpPr>
        <p:grpSpPr bwMode="auto">
          <a:xfrm>
            <a:off x="5160963" y="3581400"/>
            <a:ext cx="836612" cy="573088"/>
            <a:chOff x="2631280" y="3852917"/>
            <a:chExt cx="837058" cy="573827"/>
          </a:xfrm>
        </p:grpSpPr>
        <p:sp>
          <p:nvSpPr>
            <p:cNvPr id="28" name="Freeform 27"/>
            <p:cNvSpPr/>
            <p:nvPr/>
          </p:nvSpPr>
          <p:spPr bwMode="auto">
            <a:xfrm>
              <a:off x="3109372" y="3852917"/>
              <a:ext cx="123891" cy="195515"/>
            </a:xfrm>
            <a:custGeom>
              <a:avLst/>
              <a:gdLst>
                <a:gd name="connsiteX0" fmla="*/ 57150 w 109538"/>
                <a:gd name="connsiteY0" fmla="*/ 0 h 154782"/>
                <a:gd name="connsiteX1" fmla="*/ 33338 w 109538"/>
                <a:gd name="connsiteY1" fmla="*/ 50007 h 154782"/>
                <a:gd name="connsiteX2" fmla="*/ 14288 w 109538"/>
                <a:gd name="connsiteY2" fmla="*/ 73819 h 154782"/>
                <a:gd name="connsiteX3" fmla="*/ 7144 w 109538"/>
                <a:gd name="connsiteY3" fmla="*/ 102394 h 154782"/>
                <a:gd name="connsiteX4" fmla="*/ 0 w 109538"/>
                <a:gd name="connsiteY4" fmla="*/ 126207 h 154782"/>
                <a:gd name="connsiteX5" fmla="*/ 40481 w 109538"/>
                <a:gd name="connsiteY5" fmla="*/ 154782 h 154782"/>
                <a:gd name="connsiteX6" fmla="*/ 78581 w 109538"/>
                <a:gd name="connsiteY6" fmla="*/ 147638 h 154782"/>
                <a:gd name="connsiteX7" fmla="*/ 109538 w 109538"/>
                <a:gd name="connsiteY7" fmla="*/ 123825 h 154782"/>
                <a:gd name="connsiteX8" fmla="*/ 107156 w 109538"/>
                <a:gd name="connsiteY8" fmla="*/ 95250 h 154782"/>
                <a:gd name="connsiteX9" fmla="*/ 90488 w 109538"/>
                <a:gd name="connsiteY9" fmla="*/ 61913 h 154782"/>
                <a:gd name="connsiteX10" fmla="*/ 57150 w 109538"/>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83344 w 102394"/>
                <a:gd name="connsiteY9" fmla="*/ 61913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64294 w 102394"/>
                <a:gd name="connsiteY9" fmla="*/ 47625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64294 w 102394"/>
                <a:gd name="connsiteY10" fmla="*/ 47625 h 154782"/>
                <a:gd name="connsiteX11" fmla="*/ 50006 w 102394"/>
                <a:gd name="connsiteY11"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83344 w 102394"/>
                <a:gd name="connsiteY10" fmla="*/ 69057 h 154782"/>
                <a:gd name="connsiteX11" fmla="*/ 64294 w 102394"/>
                <a:gd name="connsiteY11" fmla="*/ 47625 h 154782"/>
                <a:gd name="connsiteX12" fmla="*/ 50006 w 102394"/>
                <a:gd name="connsiteY12"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88106 w 102394"/>
                <a:gd name="connsiteY7" fmla="*/ 135732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92868 w 102394"/>
                <a:gd name="connsiteY7" fmla="*/ 145257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40495 h 157163"/>
                <a:gd name="connsiteX5" fmla="*/ 33337 w 102394"/>
                <a:gd name="connsiteY5" fmla="*/ 154782 h 157163"/>
                <a:gd name="connsiteX6" fmla="*/ 66675 w 102394"/>
                <a:gd name="connsiteY6" fmla="*/ 157163 h 157163"/>
                <a:gd name="connsiteX7" fmla="*/ 92868 w 102394"/>
                <a:gd name="connsiteY7" fmla="*/ 145257 h 157163"/>
                <a:gd name="connsiteX8" fmla="*/ 102394 w 102394"/>
                <a:gd name="connsiteY8" fmla="*/ 123825 h 157163"/>
                <a:gd name="connsiteX9" fmla="*/ 102394 w 102394"/>
                <a:gd name="connsiteY9" fmla="*/ 114300 h 157163"/>
                <a:gd name="connsiteX10" fmla="*/ 100012 w 102394"/>
                <a:gd name="connsiteY10" fmla="*/ 95250 h 157163"/>
                <a:gd name="connsiteX11" fmla="*/ 83344 w 102394"/>
                <a:gd name="connsiteY11" fmla="*/ 69057 h 157163"/>
                <a:gd name="connsiteX12" fmla="*/ 64294 w 102394"/>
                <a:gd name="connsiteY12" fmla="*/ 47625 h 157163"/>
                <a:gd name="connsiteX13" fmla="*/ 50006 w 102394"/>
                <a:gd name="connsiteY13"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2381 w 102394"/>
                <a:gd name="connsiteY5" fmla="*/ 140495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9525 w 102394"/>
                <a:gd name="connsiteY5" fmla="*/ 150020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7144 w 109538"/>
                <a:gd name="connsiteY3" fmla="*/ 102394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1906 w 109538"/>
                <a:gd name="connsiteY5" fmla="*/ 152401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69056 w 109538"/>
                <a:gd name="connsiteY15" fmla="*/ 26194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0488 w 109538"/>
                <a:gd name="connsiteY14" fmla="*/ 78581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6200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69057 w 109538"/>
                <a:gd name="connsiteY15" fmla="*/ 54770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1439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88107 w 109538"/>
                <a:gd name="connsiteY14" fmla="*/ 71438 h 157163"/>
                <a:gd name="connsiteX15" fmla="*/ 71439 w 109538"/>
                <a:gd name="connsiteY15" fmla="*/ 50007 h 157163"/>
                <a:gd name="connsiteX16" fmla="*/ 59531 w 109538"/>
                <a:gd name="connsiteY16" fmla="*/ 30957 h 157163"/>
                <a:gd name="connsiteX17" fmla="*/ 57150 w 109538"/>
                <a:gd name="connsiteY17" fmla="*/ 0 h 157163"/>
                <a:gd name="connsiteX0" fmla="*/ 57150 w 152400"/>
                <a:gd name="connsiteY0" fmla="*/ 0 h 157163"/>
                <a:gd name="connsiteX1" fmla="*/ 33338 w 152400"/>
                <a:gd name="connsiteY1" fmla="*/ 50007 h 157163"/>
                <a:gd name="connsiteX2" fmla="*/ 14288 w 152400"/>
                <a:gd name="connsiteY2" fmla="*/ 73819 h 157163"/>
                <a:gd name="connsiteX3" fmla="*/ 1 w 152400"/>
                <a:gd name="connsiteY3" fmla="*/ 97632 h 157163"/>
                <a:gd name="connsiteX4" fmla="*/ 0 w 152400"/>
                <a:gd name="connsiteY4" fmla="*/ 121444 h 157163"/>
                <a:gd name="connsiteX5" fmla="*/ 2381 w 152400"/>
                <a:gd name="connsiteY5" fmla="*/ 138114 h 157163"/>
                <a:gd name="connsiteX6" fmla="*/ 21432 w 152400"/>
                <a:gd name="connsiteY6" fmla="*/ 152400 h 157163"/>
                <a:gd name="connsiteX7" fmla="*/ 40481 w 152400"/>
                <a:gd name="connsiteY7" fmla="*/ 154782 h 157163"/>
                <a:gd name="connsiteX8" fmla="*/ 73819 w 152400"/>
                <a:gd name="connsiteY8" fmla="*/ 157163 h 157163"/>
                <a:gd name="connsiteX9" fmla="*/ 100012 w 152400"/>
                <a:gd name="connsiteY9" fmla="*/ 145257 h 157163"/>
                <a:gd name="connsiteX10" fmla="*/ 109538 w 152400"/>
                <a:gd name="connsiteY10" fmla="*/ 123825 h 157163"/>
                <a:gd name="connsiteX11" fmla="*/ 109538 w 152400"/>
                <a:gd name="connsiteY11" fmla="*/ 114300 h 157163"/>
                <a:gd name="connsiteX12" fmla="*/ 107156 w 152400"/>
                <a:gd name="connsiteY12" fmla="*/ 95250 h 157163"/>
                <a:gd name="connsiteX13" fmla="*/ 90488 w 152400"/>
                <a:gd name="connsiteY13" fmla="*/ 69057 h 157163"/>
                <a:gd name="connsiteX14" fmla="*/ 152400 w 152400"/>
                <a:gd name="connsiteY14" fmla="*/ 0 h 157163"/>
                <a:gd name="connsiteX15" fmla="*/ 71439 w 152400"/>
                <a:gd name="connsiteY15" fmla="*/ 50007 h 157163"/>
                <a:gd name="connsiteX16" fmla="*/ 59531 w 152400"/>
                <a:gd name="connsiteY16" fmla="*/ 30957 h 157163"/>
                <a:gd name="connsiteX17" fmla="*/ 57150 w 152400"/>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92868 w 109538"/>
                <a:gd name="connsiteY9" fmla="*/ 135732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2876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8" h="157163">
                  <a:moveTo>
                    <a:pt x="57150" y="0"/>
                  </a:moveTo>
                  <a:lnTo>
                    <a:pt x="33338" y="50007"/>
                  </a:lnTo>
                  <a:lnTo>
                    <a:pt x="14288" y="73819"/>
                  </a:lnTo>
                  <a:lnTo>
                    <a:pt x="4763" y="90489"/>
                  </a:lnTo>
                  <a:cubicBezTo>
                    <a:pt x="4763" y="98426"/>
                    <a:pt x="0" y="113507"/>
                    <a:pt x="0" y="121444"/>
                  </a:cubicBezTo>
                  <a:lnTo>
                    <a:pt x="9524" y="135732"/>
                  </a:lnTo>
                  <a:lnTo>
                    <a:pt x="21432" y="145256"/>
                  </a:lnTo>
                  <a:lnTo>
                    <a:pt x="40481" y="154782"/>
                  </a:lnTo>
                  <a:lnTo>
                    <a:pt x="73819" y="157163"/>
                  </a:lnTo>
                  <a:lnTo>
                    <a:pt x="100012" y="142876"/>
                  </a:lnTo>
                  <a:lnTo>
                    <a:pt x="109538" y="123825"/>
                  </a:lnTo>
                  <a:lnTo>
                    <a:pt x="109538" y="114300"/>
                  </a:lnTo>
                  <a:lnTo>
                    <a:pt x="107156" y="95250"/>
                  </a:lnTo>
                  <a:lnTo>
                    <a:pt x="90488" y="69057"/>
                  </a:lnTo>
                  <a:lnTo>
                    <a:pt x="71439" y="50007"/>
                  </a:lnTo>
                  <a:lnTo>
                    <a:pt x="59531" y="30957"/>
                  </a:lnTo>
                  <a:lnTo>
                    <a:pt x="57150" y="0"/>
                  </a:lnTo>
                  <a:close/>
                </a:path>
              </a:pathLst>
            </a:custGeom>
            <a:solidFill>
              <a:srgbClr val="FF0000">
                <a:alpha val="63000"/>
              </a:srgbClr>
            </a:solidFill>
            <a:ln w="9525" cap="flat" cmpd="sng" algn="ctr">
              <a:solidFill>
                <a:schemeClr val="accent4">
                  <a:lumMod val="25000"/>
                  <a:alpha val="73000"/>
                </a:schemeClr>
              </a:solidFill>
              <a:prstDash val="solid"/>
              <a:round/>
              <a:headEnd type="none" w="med" len="med"/>
              <a:tailEnd type="none" w="med" len="med"/>
            </a:ln>
            <a:effectLst/>
          </p:spPr>
          <p:txBody>
            <a:bodyPr/>
            <a:lstStyle/>
            <a:p>
              <a:pPr eaLnBrk="0" hangingPunct="0">
                <a:defRPr/>
              </a:pPr>
              <a:endParaRPr lang="en-US">
                <a:solidFill>
                  <a:srgbClr val="003399"/>
                </a:solidFill>
                <a:latin typeface="Tahoma" pitchFamily="34" charset="0"/>
                <a:cs typeface="+mn-cs"/>
              </a:endParaRPr>
            </a:p>
          </p:txBody>
        </p:sp>
        <p:sp>
          <p:nvSpPr>
            <p:cNvPr id="17436" name="Flowchart: Connector 29"/>
            <p:cNvSpPr>
              <a:spLocks noChangeArrowheads="1"/>
            </p:cNvSpPr>
            <p:nvPr/>
          </p:nvSpPr>
          <p:spPr bwMode="auto">
            <a:xfrm>
              <a:off x="3440906" y="3902869"/>
              <a:ext cx="27432" cy="27432"/>
            </a:xfrm>
            <a:prstGeom prst="flowChartConnector">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endParaRPr lang="en-US" altLang="en-US">
                <a:solidFill>
                  <a:srgbClr val="003399"/>
                </a:solidFill>
                <a:latin typeface="Tahoma" pitchFamily="34" charset="0"/>
              </a:endParaRPr>
            </a:p>
          </p:txBody>
        </p:sp>
        <p:cxnSp>
          <p:nvCxnSpPr>
            <p:cNvPr id="17437" name="Straight Arrow Connector 28"/>
            <p:cNvCxnSpPr>
              <a:cxnSpLocks noChangeShapeType="1"/>
              <a:stCxn id="28" idx="7"/>
            </p:cNvCxnSpPr>
            <p:nvPr/>
          </p:nvCxnSpPr>
          <p:spPr bwMode="auto">
            <a:xfrm flipH="1">
              <a:off x="2631280" y="4045470"/>
              <a:ext cx="524056" cy="381274"/>
            </a:xfrm>
            <a:prstGeom prst="straightConnector1">
              <a:avLst/>
            </a:prstGeom>
            <a:noFill/>
            <a:ln w="14605"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grpSp>
        <p:nvGrpSpPr>
          <p:cNvPr id="17419" name="Group 37"/>
          <p:cNvGrpSpPr>
            <a:grpSpLocks/>
          </p:cNvGrpSpPr>
          <p:nvPr/>
        </p:nvGrpSpPr>
        <p:grpSpPr bwMode="auto">
          <a:xfrm>
            <a:off x="6461125" y="5108575"/>
            <a:ext cx="776288" cy="852488"/>
            <a:chOff x="2762252" y="3810000"/>
            <a:chExt cx="776286" cy="852484"/>
          </a:xfrm>
        </p:grpSpPr>
        <p:sp>
          <p:nvSpPr>
            <p:cNvPr id="39" name="Freeform 38"/>
            <p:cNvSpPr/>
            <p:nvPr/>
          </p:nvSpPr>
          <p:spPr bwMode="auto">
            <a:xfrm>
              <a:off x="3429000" y="3810000"/>
              <a:ext cx="109538" cy="157162"/>
            </a:xfrm>
            <a:custGeom>
              <a:avLst/>
              <a:gdLst>
                <a:gd name="connsiteX0" fmla="*/ 57150 w 109538"/>
                <a:gd name="connsiteY0" fmla="*/ 0 h 154782"/>
                <a:gd name="connsiteX1" fmla="*/ 33338 w 109538"/>
                <a:gd name="connsiteY1" fmla="*/ 50007 h 154782"/>
                <a:gd name="connsiteX2" fmla="*/ 14288 w 109538"/>
                <a:gd name="connsiteY2" fmla="*/ 73819 h 154782"/>
                <a:gd name="connsiteX3" fmla="*/ 7144 w 109538"/>
                <a:gd name="connsiteY3" fmla="*/ 102394 h 154782"/>
                <a:gd name="connsiteX4" fmla="*/ 0 w 109538"/>
                <a:gd name="connsiteY4" fmla="*/ 126207 h 154782"/>
                <a:gd name="connsiteX5" fmla="*/ 40481 w 109538"/>
                <a:gd name="connsiteY5" fmla="*/ 154782 h 154782"/>
                <a:gd name="connsiteX6" fmla="*/ 78581 w 109538"/>
                <a:gd name="connsiteY6" fmla="*/ 147638 h 154782"/>
                <a:gd name="connsiteX7" fmla="*/ 109538 w 109538"/>
                <a:gd name="connsiteY7" fmla="*/ 123825 h 154782"/>
                <a:gd name="connsiteX8" fmla="*/ 107156 w 109538"/>
                <a:gd name="connsiteY8" fmla="*/ 95250 h 154782"/>
                <a:gd name="connsiteX9" fmla="*/ 90488 w 109538"/>
                <a:gd name="connsiteY9" fmla="*/ 61913 h 154782"/>
                <a:gd name="connsiteX10" fmla="*/ 57150 w 109538"/>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83344 w 102394"/>
                <a:gd name="connsiteY9" fmla="*/ 61913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64294 w 102394"/>
                <a:gd name="connsiteY9" fmla="*/ 47625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64294 w 102394"/>
                <a:gd name="connsiteY10" fmla="*/ 47625 h 154782"/>
                <a:gd name="connsiteX11" fmla="*/ 50006 w 102394"/>
                <a:gd name="connsiteY11"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83344 w 102394"/>
                <a:gd name="connsiteY10" fmla="*/ 69057 h 154782"/>
                <a:gd name="connsiteX11" fmla="*/ 64294 w 102394"/>
                <a:gd name="connsiteY11" fmla="*/ 47625 h 154782"/>
                <a:gd name="connsiteX12" fmla="*/ 50006 w 102394"/>
                <a:gd name="connsiteY12"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88106 w 102394"/>
                <a:gd name="connsiteY7" fmla="*/ 135732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92868 w 102394"/>
                <a:gd name="connsiteY7" fmla="*/ 145257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40495 h 157163"/>
                <a:gd name="connsiteX5" fmla="*/ 33337 w 102394"/>
                <a:gd name="connsiteY5" fmla="*/ 154782 h 157163"/>
                <a:gd name="connsiteX6" fmla="*/ 66675 w 102394"/>
                <a:gd name="connsiteY6" fmla="*/ 157163 h 157163"/>
                <a:gd name="connsiteX7" fmla="*/ 92868 w 102394"/>
                <a:gd name="connsiteY7" fmla="*/ 145257 h 157163"/>
                <a:gd name="connsiteX8" fmla="*/ 102394 w 102394"/>
                <a:gd name="connsiteY8" fmla="*/ 123825 h 157163"/>
                <a:gd name="connsiteX9" fmla="*/ 102394 w 102394"/>
                <a:gd name="connsiteY9" fmla="*/ 114300 h 157163"/>
                <a:gd name="connsiteX10" fmla="*/ 100012 w 102394"/>
                <a:gd name="connsiteY10" fmla="*/ 95250 h 157163"/>
                <a:gd name="connsiteX11" fmla="*/ 83344 w 102394"/>
                <a:gd name="connsiteY11" fmla="*/ 69057 h 157163"/>
                <a:gd name="connsiteX12" fmla="*/ 64294 w 102394"/>
                <a:gd name="connsiteY12" fmla="*/ 47625 h 157163"/>
                <a:gd name="connsiteX13" fmla="*/ 50006 w 102394"/>
                <a:gd name="connsiteY13"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2381 w 102394"/>
                <a:gd name="connsiteY5" fmla="*/ 140495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9525 w 102394"/>
                <a:gd name="connsiteY5" fmla="*/ 150020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7144 w 109538"/>
                <a:gd name="connsiteY3" fmla="*/ 102394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1906 w 109538"/>
                <a:gd name="connsiteY5" fmla="*/ 152401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69056 w 109538"/>
                <a:gd name="connsiteY15" fmla="*/ 26194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0488 w 109538"/>
                <a:gd name="connsiteY14" fmla="*/ 78581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6200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69057 w 109538"/>
                <a:gd name="connsiteY15" fmla="*/ 54770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1439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88107 w 109538"/>
                <a:gd name="connsiteY14" fmla="*/ 71438 h 157163"/>
                <a:gd name="connsiteX15" fmla="*/ 71439 w 109538"/>
                <a:gd name="connsiteY15" fmla="*/ 50007 h 157163"/>
                <a:gd name="connsiteX16" fmla="*/ 59531 w 109538"/>
                <a:gd name="connsiteY16" fmla="*/ 30957 h 157163"/>
                <a:gd name="connsiteX17" fmla="*/ 57150 w 109538"/>
                <a:gd name="connsiteY17" fmla="*/ 0 h 157163"/>
                <a:gd name="connsiteX0" fmla="*/ 57150 w 152400"/>
                <a:gd name="connsiteY0" fmla="*/ 0 h 157163"/>
                <a:gd name="connsiteX1" fmla="*/ 33338 w 152400"/>
                <a:gd name="connsiteY1" fmla="*/ 50007 h 157163"/>
                <a:gd name="connsiteX2" fmla="*/ 14288 w 152400"/>
                <a:gd name="connsiteY2" fmla="*/ 73819 h 157163"/>
                <a:gd name="connsiteX3" fmla="*/ 1 w 152400"/>
                <a:gd name="connsiteY3" fmla="*/ 97632 h 157163"/>
                <a:gd name="connsiteX4" fmla="*/ 0 w 152400"/>
                <a:gd name="connsiteY4" fmla="*/ 121444 h 157163"/>
                <a:gd name="connsiteX5" fmla="*/ 2381 w 152400"/>
                <a:gd name="connsiteY5" fmla="*/ 138114 h 157163"/>
                <a:gd name="connsiteX6" fmla="*/ 21432 w 152400"/>
                <a:gd name="connsiteY6" fmla="*/ 152400 h 157163"/>
                <a:gd name="connsiteX7" fmla="*/ 40481 w 152400"/>
                <a:gd name="connsiteY7" fmla="*/ 154782 h 157163"/>
                <a:gd name="connsiteX8" fmla="*/ 73819 w 152400"/>
                <a:gd name="connsiteY8" fmla="*/ 157163 h 157163"/>
                <a:gd name="connsiteX9" fmla="*/ 100012 w 152400"/>
                <a:gd name="connsiteY9" fmla="*/ 145257 h 157163"/>
                <a:gd name="connsiteX10" fmla="*/ 109538 w 152400"/>
                <a:gd name="connsiteY10" fmla="*/ 123825 h 157163"/>
                <a:gd name="connsiteX11" fmla="*/ 109538 w 152400"/>
                <a:gd name="connsiteY11" fmla="*/ 114300 h 157163"/>
                <a:gd name="connsiteX12" fmla="*/ 107156 w 152400"/>
                <a:gd name="connsiteY12" fmla="*/ 95250 h 157163"/>
                <a:gd name="connsiteX13" fmla="*/ 90488 w 152400"/>
                <a:gd name="connsiteY13" fmla="*/ 69057 h 157163"/>
                <a:gd name="connsiteX14" fmla="*/ 152400 w 152400"/>
                <a:gd name="connsiteY14" fmla="*/ 0 h 157163"/>
                <a:gd name="connsiteX15" fmla="*/ 71439 w 152400"/>
                <a:gd name="connsiteY15" fmla="*/ 50007 h 157163"/>
                <a:gd name="connsiteX16" fmla="*/ 59531 w 152400"/>
                <a:gd name="connsiteY16" fmla="*/ 30957 h 157163"/>
                <a:gd name="connsiteX17" fmla="*/ 57150 w 152400"/>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92868 w 109538"/>
                <a:gd name="connsiteY9" fmla="*/ 135732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2876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8" h="157163">
                  <a:moveTo>
                    <a:pt x="57150" y="0"/>
                  </a:moveTo>
                  <a:lnTo>
                    <a:pt x="33338" y="50007"/>
                  </a:lnTo>
                  <a:lnTo>
                    <a:pt x="14288" y="73819"/>
                  </a:lnTo>
                  <a:lnTo>
                    <a:pt x="4763" y="90489"/>
                  </a:lnTo>
                  <a:cubicBezTo>
                    <a:pt x="4763" y="98426"/>
                    <a:pt x="0" y="113507"/>
                    <a:pt x="0" y="121444"/>
                  </a:cubicBezTo>
                  <a:lnTo>
                    <a:pt x="9524" y="135732"/>
                  </a:lnTo>
                  <a:lnTo>
                    <a:pt x="21432" y="145256"/>
                  </a:lnTo>
                  <a:lnTo>
                    <a:pt x="40481" y="154782"/>
                  </a:lnTo>
                  <a:lnTo>
                    <a:pt x="73819" y="157163"/>
                  </a:lnTo>
                  <a:lnTo>
                    <a:pt x="100012" y="142876"/>
                  </a:lnTo>
                  <a:lnTo>
                    <a:pt x="109538" y="123825"/>
                  </a:lnTo>
                  <a:lnTo>
                    <a:pt x="109538" y="114300"/>
                  </a:lnTo>
                  <a:lnTo>
                    <a:pt x="107156" y="95250"/>
                  </a:lnTo>
                  <a:lnTo>
                    <a:pt x="90488" y="69057"/>
                  </a:lnTo>
                  <a:lnTo>
                    <a:pt x="71439" y="50007"/>
                  </a:lnTo>
                  <a:lnTo>
                    <a:pt x="59531" y="30957"/>
                  </a:lnTo>
                  <a:lnTo>
                    <a:pt x="57150" y="0"/>
                  </a:lnTo>
                  <a:close/>
                </a:path>
              </a:pathLst>
            </a:custGeom>
            <a:solidFill>
              <a:srgbClr val="FF0000">
                <a:alpha val="63000"/>
              </a:srgbClr>
            </a:solidFill>
            <a:ln w="9525" cap="flat" cmpd="sng" algn="ctr">
              <a:solidFill>
                <a:schemeClr val="accent4">
                  <a:lumMod val="25000"/>
                  <a:alpha val="73000"/>
                </a:schemeClr>
              </a:solidFill>
              <a:prstDash val="solid"/>
              <a:round/>
              <a:headEnd type="none" w="med" len="med"/>
              <a:tailEnd type="none" w="med" len="med"/>
            </a:ln>
            <a:effectLst/>
          </p:spPr>
          <p:txBody>
            <a:bodyPr/>
            <a:lstStyle/>
            <a:p>
              <a:pPr eaLnBrk="0" hangingPunct="0">
                <a:defRPr/>
              </a:pPr>
              <a:endParaRPr lang="en-US">
                <a:solidFill>
                  <a:srgbClr val="003399"/>
                </a:solidFill>
                <a:latin typeface="Tahoma" pitchFamily="34" charset="0"/>
                <a:cs typeface="+mn-cs"/>
              </a:endParaRPr>
            </a:p>
          </p:txBody>
        </p:sp>
        <p:cxnSp>
          <p:nvCxnSpPr>
            <p:cNvPr id="17433" name="Straight Arrow Connector 39"/>
            <p:cNvCxnSpPr>
              <a:cxnSpLocks noChangeShapeType="1"/>
            </p:cNvCxnSpPr>
            <p:nvPr/>
          </p:nvCxnSpPr>
          <p:spPr bwMode="auto">
            <a:xfrm flipH="1">
              <a:off x="2762252" y="3917156"/>
              <a:ext cx="688181" cy="745328"/>
            </a:xfrm>
            <a:prstGeom prst="straightConnector1">
              <a:avLst/>
            </a:prstGeom>
            <a:noFill/>
            <a:ln w="14605"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17434" name="Flowchart: Connector 40"/>
            <p:cNvSpPr>
              <a:spLocks noChangeArrowheads="1"/>
            </p:cNvSpPr>
            <p:nvPr/>
          </p:nvSpPr>
          <p:spPr bwMode="auto">
            <a:xfrm>
              <a:off x="3440906" y="3902869"/>
              <a:ext cx="27432" cy="27432"/>
            </a:xfrm>
            <a:prstGeom prst="flowChartConnector">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endParaRPr lang="en-US" altLang="en-US">
                <a:solidFill>
                  <a:srgbClr val="003399"/>
                </a:solidFill>
                <a:latin typeface="Tahoma" pitchFamily="34" charset="0"/>
              </a:endParaRPr>
            </a:p>
          </p:txBody>
        </p:sp>
      </p:grpSp>
      <p:sp>
        <p:nvSpPr>
          <p:cNvPr id="17420" name="TextBox 41"/>
          <p:cNvSpPr txBox="1">
            <a:spLocks noChangeArrowheads="1"/>
          </p:cNvSpPr>
          <p:nvPr/>
        </p:nvSpPr>
        <p:spPr bwMode="auto">
          <a:xfrm>
            <a:off x="5181600" y="58769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800" b="1">
                <a:solidFill>
                  <a:srgbClr val="000000"/>
                </a:solidFill>
                <a:latin typeface="Arial" charset="0"/>
              </a:rPr>
              <a:t>Westside Regional</a:t>
            </a:r>
          </a:p>
          <a:p>
            <a:pPr algn="r"/>
            <a:r>
              <a:rPr lang="en-US" altLang="en-US" sz="800" b="1">
                <a:solidFill>
                  <a:srgbClr val="000000"/>
                </a:solidFill>
                <a:latin typeface="Arial" charset="0"/>
              </a:rPr>
              <a:t>Drainage Plan</a:t>
            </a:r>
          </a:p>
        </p:txBody>
      </p:sp>
      <p:grpSp>
        <p:nvGrpSpPr>
          <p:cNvPr id="17421" name="Group 43"/>
          <p:cNvGrpSpPr>
            <a:grpSpLocks/>
          </p:cNvGrpSpPr>
          <p:nvPr/>
        </p:nvGrpSpPr>
        <p:grpSpPr bwMode="auto">
          <a:xfrm>
            <a:off x="7123113" y="6089650"/>
            <a:ext cx="1230312" cy="311150"/>
            <a:chOff x="2307433" y="3810000"/>
            <a:chExt cx="1231105" cy="311940"/>
          </a:xfrm>
        </p:grpSpPr>
        <p:sp>
          <p:nvSpPr>
            <p:cNvPr id="45" name="Freeform 44"/>
            <p:cNvSpPr/>
            <p:nvPr/>
          </p:nvSpPr>
          <p:spPr bwMode="auto">
            <a:xfrm>
              <a:off x="3428930" y="3810000"/>
              <a:ext cx="109608" cy="157562"/>
            </a:xfrm>
            <a:custGeom>
              <a:avLst/>
              <a:gdLst>
                <a:gd name="connsiteX0" fmla="*/ 57150 w 109538"/>
                <a:gd name="connsiteY0" fmla="*/ 0 h 154782"/>
                <a:gd name="connsiteX1" fmla="*/ 33338 w 109538"/>
                <a:gd name="connsiteY1" fmla="*/ 50007 h 154782"/>
                <a:gd name="connsiteX2" fmla="*/ 14288 w 109538"/>
                <a:gd name="connsiteY2" fmla="*/ 73819 h 154782"/>
                <a:gd name="connsiteX3" fmla="*/ 7144 w 109538"/>
                <a:gd name="connsiteY3" fmla="*/ 102394 h 154782"/>
                <a:gd name="connsiteX4" fmla="*/ 0 w 109538"/>
                <a:gd name="connsiteY4" fmla="*/ 126207 h 154782"/>
                <a:gd name="connsiteX5" fmla="*/ 40481 w 109538"/>
                <a:gd name="connsiteY5" fmla="*/ 154782 h 154782"/>
                <a:gd name="connsiteX6" fmla="*/ 78581 w 109538"/>
                <a:gd name="connsiteY6" fmla="*/ 147638 h 154782"/>
                <a:gd name="connsiteX7" fmla="*/ 109538 w 109538"/>
                <a:gd name="connsiteY7" fmla="*/ 123825 h 154782"/>
                <a:gd name="connsiteX8" fmla="*/ 107156 w 109538"/>
                <a:gd name="connsiteY8" fmla="*/ 95250 h 154782"/>
                <a:gd name="connsiteX9" fmla="*/ 90488 w 109538"/>
                <a:gd name="connsiteY9" fmla="*/ 61913 h 154782"/>
                <a:gd name="connsiteX10" fmla="*/ 57150 w 109538"/>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83344 w 102394"/>
                <a:gd name="connsiteY9" fmla="*/ 61913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64294 w 102394"/>
                <a:gd name="connsiteY9" fmla="*/ 47625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64294 w 102394"/>
                <a:gd name="connsiteY10" fmla="*/ 47625 h 154782"/>
                <a:gd name="connsiteX11" fmla="*/ 50006 w 102394"/>
                <a:gd name="connsiteY11"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83344 w 102394"/>
                <a:gd name="connsiteY10" fmla="*/ 69057 h 154782"/>
                <a:gd name="connsiteX11" fmla="*/ 64294 w 102394"/>
                <a:gd name="connsiteY11" fmla="*/ 47625 h 154782"/>
                <a:gd name="connsiteX12" fmla="*/ 50006 w 102394"/>
                <a:gd name="connsiteY12"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88106 w 102394"/>
                <a:gd name="connsiteY7" fmla="*/ 135732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92868 w 102394"/>
                <a:gd name="connsiteY7" fmla="*/ 145257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40495 h 157163"/>
                <a:gd name="connsiteX5" fmla="*/ 33337 w 102394"/>
                <a:gd name="connsiteY5" fmla="*/ 154782 h 157163"/>
                <a:gd name="connsiteX6" fmla="*/ 66675 w 102394"/>
                <a:gd name="connsiteY6" fmla="*/ 157163 h 157163"/>
                <a:gd name="connsiteX7" fmla="*/ 92868 w 102394"/>
                <a:gd name="connsiteY7" fmla="*/ 145257 h 157163"/>
                <a:gd name="connsiteX8" fmla="*/ 102394 w 102394"/>
                <a:gd name="connsiteY8" fmla="*/ 123825 h 157163"/>
                <a:gd name="connsiteX9" fmla="*/ 102394 w 102394"/>
                <a:gd name="connsiteY9" fmla="*/ 114300 h 157163"/>
                <a:gd name="connsiteX10" fmla="*/ 100012 w 102394"/>
                <a:gd name="connsiteY10" fmla="*/ 95250 h 157163"/>
                <a:gd name="connsiteX11" fmla="*/ 83344 w 102394"/>
                <a:gd name="connsiteY11" fmla="*/ 69057 h 157163"/>
                <a:gd name="connsiteX12" fmla="*/ 64294 w 102394"/>
                <a:gd name="connsiteY12" fmla="*/ 47625 h 157163"/>
                <a:gd name="connsiteX13" fmla="*/ 50006 w 102394"/>
                <a:gd name="connsiteY13"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2381 w 102394"/>
                <a:gd name="connsiteY5" fmla="*/ 140495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9525 w 102394"/>
                <a:gd name="connsiteY5" fmla="*/ 150020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7144 w 109538"/>
                <a:gd name="connsiteY3" fmla="*/ 102394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1906 w 109538"/>
                <a:gd name="connsiteY5" fmla="*/ 152401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69056 w 109538"/>
                <a:gd name="connsiteY15" fmla="*/ 26194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0488 w 109538"/>
                <a:gd name="connsiteY14" fmla="*/ 78581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6200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69057 w 109538"/>
                <a:gd name="connsiteY15" fmla="*/ 54770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1439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88107 w 109538"/>
                <a:gd name="connsiteY14" fmla="*/ 71438 h 157163"/>
                <a:gd name="connsiteX15" fmla="*/ 71439 w 109538"/>
                <a:gd name="connsiteY15" fmla="*/ 50007 h 157163"/>
                <a:gd name="connsiteX16" fmla="*/ 59531 w 109538"/>
                <a:gd name="connsiteY16" fmla="*/ 30957 h 157163"/>
                <a:gd name="connsiteX17" fmla="*/ 57150 w 109538"/>
                <a:gd name="connsiteY17" fmla="*/ 0 h 157163"/>
                <a:gd name="connsiteX0" fmla="*/ 57150 w 152400"/>
                <a:gd name="connsiteY0" fmla="*/ 0 h 157163"/>
                <a:gd name="connsiteX1" fmla="*/ 33338 w 152400"/>
                <a:gd name="connsiteY1" fmla="*/ 50007 h 157163"/>
                <a:gd name="connsiteX2" fmla="*/ 14288 w 152400"/>
                <a:gd name="connsiteY2" fmla="*/ 73819 h 157163"/>
                <a:gd name="connsiteX3" fmla="*/ 1 w 152400"/>
                <a:gd name="connsiteY3" fmla="*/ 97632 h 157163"/>
                <a:gd name="connsiteX4" fmla="*/ 0 w 152400"/>
                <a:gd name="connsiteY4" fmla="*/ 121444 h 157163"/>
                <a:gd name="connsiteX5" fmla="*/ 2381 w 152400"/>
                <a:gd name="connsiteY5" fmla="*/ 138114 h 157163"/>
                <a:gd name="connsiteX6" fmla="*/ 21432 w 152400"/>
                <a:gd name="connsiteY6" fmla="*/ 152400 h 157163"/>
                <a:gd name="connsiteX7" fmla="*/ 40481 w 152400"/>
                <a:gd name="connsiteY7" fmla="*/ 154782 h 157163"/>
                <a:gd name="connsiteX8" fmla="*/ 73819 w 152400"/>
                <a:gd name="connsiteY8" fmla="*/ 157163 h 157163"/>
                <a:gd name="connsiteX9" fmla="*/ 100012 w 152400"/>
                <a:gd name="connsiteY9" fmla="*/ 145257 h 157163"/>
                <a:gd name="connsiteX10" fmla="*/ 109538 w 152400"/>
                <a:gd name="connsiteY10" fmla="*/ 123825 h 157163"/>
                <a:gd name="connsiteX11" fmla="*/ 109538 w 152400"/>
                <a:gd name="connsiteY11" fmla="*/ 114300 h 157163"/>
                <a:gd name="connsiteX12" fmla="*/ 107156 w 152400"/>
                <a:gd name="connsiteY12" fmla="*/ 95250 h 157163"/>
                <a:gd name="connsiteX13" fmla="*/ 90488 w 152400"/>
                <a:gd name="connsiteY13" fmla="*/ 69057 h 157163"/>
                <a:gd name="connsiteX14" fmla="*/ 152400 w 152400"/>
                <a:gd name="connsiteY14" fmla="*/ 0 h 157163"/>
                <a:gd name="connsiteX15" fmla="*/ 71439 w 152400"/>
                <a:gd name="connsiteY15" fmla="*/ 50007 h 157163"/>
                <a:gd name="connsiteX16" fmla="*/ 59531 w 152400"/>
                <a:gd name="connsiteY16" fmla="*/ 30957 h 157163"/>
                <a:gd name="connsiteX17" fmla="*/ 57150 w 152400"/>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92868 w 109538"/>
                <a:gd name="connsiteY9" fmla="*/ 135732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2876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8" h="157163">
                  <a:moveTo>
                    <a:pt x="57150" y="0"/>
                  </a:moveTo>
                  <a:lnTo>
                    <a:pt x="33338" y="50007"/>
                  </a:lnTo>
                  <a:lnTo>
                    <a:pt x="14288" y="73819"/>
                  </a:lnTo>
                  <a:lnTo>
                    <a:pt x="4763" y="90489"/>
                  </a:lnTo>
                  <a:cubicBezTo>
                    <a:pt x="4763" y="98426"/>
                    <a:pt x="0" y="113507"/>
                    <a:pt x="0" y="121444"/>
                  </a:cubicBezTo>
                  <a:lnTo>
                    <a:pt x="9524" y="135732"/>
                  </a:lnTo>
                  <a:lnTo>
                    <a:pt x="21432" y="145256"/>
                  </a:lnTo>
                  <a:lnTo>
                    <a:pt x="40481" y="154782"/>
                  </a:lnTo>
                  <a:lnTo>
                    <a:pt x="73819" y="157163"/>
                  </a:lnTo>
                  <a:lnTo>
                    <a:pt x="100012" y="142876"/>
                  </a:lnTo>
                  <a:lnTo>
                    <a:pt x="109538" y="123825"/>
                  </a:lnTo>
                  <a:lnTo>
                    <a:pt x="109538" y="114300"/>
                  </a:lnTo>
                  <a:lnTo>
                    <a:pt x="107156" y="95250"/>
                  </a:lnTo>
                  <a:lnTo>
                    <a:pt x="90488" y="69057"/>
                  </a:lnTo>
                  <a:lnTo>
                    <a:pt x="71439" y="50007"/>
                  </a:lnTo>
                  <a:lnTo>
                    <a:pt x="59531" y="30957"/>
                  </a:lnTo>
                  <a:lnTo>
                    <a:pt x="57150" y="0"/>
                  </a:lnTo>
                  <a:close/>
                </a:path>
              </a:pathLst>
            </a:custGeom>
            <a:solidFill>
              <a:srgbClr val="FF0000">
                <a:alpha val="63000"/>
              </a:srgbClr>
            </a:solidFill>
            <a:ln w="9525" cap="flat" cmpd="sng" algn="ctr">
              <a:solidFill>
                <a:schemeClr val="accent4">
                  <a:lumMod val="25000"/>
                  <a:alpha val="73000"/>
                </a:schemeClr>
              </a:solidFill>
              <a:prstDash val="solid"/>
              <a:round/>
              <a:headEnd type="none" w="med" len="med"/>
              <a:tailEnd type="none" w="med" len="med"/>
            </a:ln>
            <a:effectLst/>
          </p:spPr>
          <p:txBody>
            <a:bodyPr/>
            <a:lstStyle/>
            <a:p>
              <a:pPr eaLnBrk="0" hangingPunct="0">
                <a:defRPr/>
              </a:pPr>
              <a:endParaRPr lang="en-US">
                <a:solidFill>
                  <a:srgbClr val="003399"/>
                </a:solidFill>
                <a:latin typeface="Tahoma" pitchFamily="34" charset="0"/>
                <a:cs typeface="+mn-cs"/>
              </a:endParaRPr>
            </a:p>
          </p:txBody>
        </p:sp>
        <p:cxnSp>
          <p:nvCxnSpPr>
            <p:cNvPr id="17430" name="Straight Arrow Connector 45"/>
            <p:cNvCxnSpPr>
              <a:cxnSpLocks noChangeShapeType="1"/>
            </p:cNvCxnSpPr>
            <p:nvPr/>
          </p:nvCxnSpPr>
          <p:spPr bwMode="auto">
            <a:xfrm flipH="1">
              <a:off x="2307433" y="3907632"/>
              <a:ext cx="1195388" cy="214308"/>
            </a:xfrm>
            <a:prstGeom prst="straightConnector1">
              <a:avLst/>
            </a:prstGeom>
            <a:noFill/>
            <a:ln w="14605"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17431" name="Flowchart: Connector 46"/>
            <p:cNvSpPr>
              <a:spLocks noChangeArrowheads="1"/>
            </p:cNvSpPr>
            <p:nvPr/>
          </p:nvSpPr>
          <p:spPr bwMode="auto">
            <a:xfrm>
              <a:off x="3488530" y="3890962"/>
              <a:ext cx="27432" cy="27432"/>
            </a:xfrm>
            <a:prstGeom prst="flowChartConnector">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endParaRPr lang="en-US" altLang="en-US">
                <a:solidFill>
                  <a:srgbClr val="003399"/>
                </a:solidFill>
                <a:latin typeface="Tahoma" pitchFamily="34" charset="0"/>
              </a:endParaRPr>
            </a:p>
          </p:txBody>
        </p:sp>
      </p:grpSp>
      <p:sp>
        <p:nvSpPr>
          <p:cNvPr id="58" name="Rectangle 3"/>
          <p:cNvSpPr>
            <a:spLocks noChangeArrowheads="1"/>
          </p:cNvSpPr>
          <p:nvPr/>
        </p:nvSpPr>
        <p:spPr bwMode="auto">
          <a:xfrm>
            <a:off x="457200" y="228600"/>
            <a:ext cx="3810000" cy="1384300"/>
          </a:xfrm>
          <a:prstGeom prst="rect">
            <a:avLst/>
          </a:prstGeom>
          <a:noFill/>
          <a:ln w="9525">
            <a:noFill/>
            <a:miter lim="800000"/>
            <a:headEnd/>
            <a:tailEnd/>
          </a:ln>
          <a:effectLst/>
        </p:spPr>
        <p:txBody>
          <a:bodyPr>
            <a:spAutoFit/>
          </a:bodyPr>
          <a:lstStyle/>
          <a:p>
            <a:pPr>
              <a:defRPr/>
            </a:pPr>
            <a:r>
              <a:rPr lang="en-US" sz="2800" dirty="0">
                <a:solidFill>
                  <a:srgbClr val="003399"/>
                </a:solidFill>
                <a:effectLst>
                  <a:outerShdw blurRad="38100" dist="38100" dir="2700000" algn="tl">
                    <a:srgbClr val="C0C0C0"/>
                  </a:outerShdw>
                </a:effectLst>
                <a:latin typeface="Times New Roman" charset="0"/>
                <a:cs typeface="+mn-cs"/>
              </a:rPr>
              <a:t>Exchange Contractors &amp; SLDMWA</a:t>
            </a:r>
          </a:p>
          <a:p>
            <a:pPr>
              <a:defRPr/>
            </a:pPr>
            <a:r>
              <a:rPr lang="en-US" sz="2800" dirty="0">
                <a:solidFill>
                  <a:srgbClr val="003399"/>
                </a:solidFill>
                <a:effectLst>
                  <a:outerShdw blurRad="38100" dist="38100" dir="2700000" algn="tl">
                    <a:srgbClr val="C0C0C0"/>
                  </a:outerShdw>
                </a:effectLst>
                <a:latin typeface="Times New Roman" charset="0"/>
                <a:cs typeface="+mn-cs"/>
              </a:rPr>
              <a:t>Projects to Evaluate</a:t>
            </a:r>
          </a:p>
        </p:txBody>
      </p:sp>
      <p:sp>
        <p:nvSpPr>
          <p:cNvPr id="17423" name="TextBox 50"/>
          <p:cNvSpPr txBox="1">
            <a:spLocks noChangeArrowheads="1"/>
          </p:cNvSpPr>
          <p:nvPr/>
        </p:nvSpPr>
        <p:spPr bwMode="auto">
          <a:xfrm>
            <a:off x="5715000" y="6324600"/>
            <a:ext cx="1484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800" b="1">
                <a:solidFill>
                  <a:srgbClr val="000000"/>
                </a:solidFill>
                <a:latin typeface="Arial" charset="0"/>
              </a:rPr>
              <a:t>Westside Surface Storage Reservoir Project</a:t>
            </a:r>
          </a:p>
        </p:txBody>
      </p:sp>
      <p:pic>
        <p:nvPicPr>
          <p:cNvPr id="86019" name="Picture 3"/>
          <p:cNvPicPr>
            <a:picLocks noChangeAspect="1" noChangeArrowheads="1"/>
          </p:cNvPicPr>
          <p:nvPr/>
        </p:nvPicPr>
        <p:blipFill>
          <a:blip r:embed="rId4" cstate="print"/>
          <a:srcRect/>
          <a:stretch>
            <a:fillRect/>
          </a:stretch>
        </p:blipFill>
        <p:spPr bwMode="auto">
          <a:xfrm>
            <a:off x="1676400" y="4876800"/>
            <a:ext cx="2133600" cy="93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r="1250"/>
          <a:stretch>
            <a:fillRect/>
          </a:stretch>
        </p:blipFill>
        <p:spPr bwMode="auto">
          <a:xfrm>
            <a:off x="533400" y="617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Slide Number Placeholder 5"/>
          <p:cNvSpPr txBox="1">
            <a:spLocks noGrp="1"/>
          </p:cNvSpPr>
          <p:nvPr/>
        </p:nvSpPr>
        <p:spPr bwMode="auto">
          <a:xfrm>
            <a:off x="1524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A33F94B-3C68-48F9-9F14-7F0F9C4E567D}" type="slidenum">
              <a:rPr lang="en-US" altLang="en-US" sz="1400">
                <a:solidFill>
                  <a:srgbClr val="003399"/>
                </a:solidFill>
                <a:latin typeface="Arial" charset="0"/>
              </a:rPr>
              <a:pPr/>
              <a:t>11</a:t>
            </a:fld>
            <a:endParaRPr lang="en-US" altLang="en-US" sz="1400">
              <a:solidFill>
                <a:srgbClr val="003399"/>
              </a:solidFill>
              <a:latin typeface="Arial" charset="0"/>
            </a:endParaRPr>
          </a:p>
        </p:txBody>
      </p:sp>
      <p:sp>
        <p:nvSpPr>
          <p:cNvPr id="17427" name="Rectangle 37"/>
          <p:cNvSpPr>
            <a:spLocks noChangeArrowheads="1"/>
          </p:cNvSpPr>
          <p:nvPr/>
        </p:nvSpPr>
        <p:spPr bwMode="auto">
          <a:xfrm>
            <a:off x="3124200" y="685800"/>
            <a:ext cx="142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800" b="1">
                <a:solidFill>
                  <a:srgbClr val="000000"/>
                </a:solidFill>
                <a:latin typeface="Arial" charset="0"/>
              </a:rPr>
              <a:t>SJR to DMC Connections</a:t>
            </a:r>
          </a:p>
        </p:txBody>
      </p:sp>
      <p:sp>
        <p:nvSpPr>
          <p:cNvPr id="40" name="Freeform 39"/>
          <p:cNvSpPr/>
          <p:nvPr/>
        </p:nvSpPr>
        <p:spPr bwMode="auto">
          <a:xfrm>
            <a:off x="4495800" y="685800"/>
            <a:ext cx="109538" cy="157163"/>
          </a:xfrm>
          <a:custGeom>
            <a:avLst/>
            <a:gdLst>
              <a:gd name="connsiteX0" fmla="*/ 57150 w 109538"/>
              <a:gd name="connsiteY0" fmla="*/ 0 h 154782"/>
              <a:gd name="connsiteX1" fmla="*/ 33338 w 109538"/>
              <a:gd name="connsiteY1" fmla="*/ 50007 h 154782"/>
              <a:gd name="connsiteX2" fmla="*/ 14288 w 109538"/>
              <a:gd name="connsiteY2" fmla="*/ 73819 h 154782"/>
              <a:gd name="connsiteX3" fmla="*/ 7144 w 109538"/>
              <a:gd name="connsiteY3" fmla="*/ 102394 h 154782"/>
              <a:gd name="connsiteX4" fmla="*/ 0 w 109538"/>
              <a:gd name="connsiteY4" fmla="*/ 126207 h 154782"/>
              <a:gd name="connsiteX5" fmla="*/ 40481 w 109538"/>
              <a:gd name="connsiteY5" fmla="*/ 154782 h 154782"/>
              <a:gd name="connsiteX6" fmla="*/ 78581 w 109538"/>
              <a:gd name="connsiteY6" fmla="*/ 147638 h 154782"/>
              <a:gd name="connsiteX7" fmla="*/ 109538 w 109538"/>
              <a:gd name="connsiteY7" fmla="*/ 123825 h 154782"/>
              <a:gd name="connsiteX8" fmla="*/ 107156 w 109538"/>
              <a:gd name="connsiteY8" fmla="*/ 95250 h 154782"/>
              <a:gd name="connsiteX9" fmla="*/ 90488 w 109538"/>
              <a:gd name="connsiteY9" fmla="*/ 61913 h 154782"/>
              <a:gd name="connsiteX10" fmla="*/ 57150 w 109538"/>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83344 w 102394"/>
              <a:gd name="connsiteY9" fmla="*/ 61913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0012 w 102394"/>
              <a:gd name="connsiteY8" fmla="*/ 95250 h 154782"/>
              <a:gd name="connsiteX9" fmla="*/ 64294 w 102394"/>
              <a:gd name="connsiteY9" fmla="*/ 47625 h 154782"/>
              <a:gd name="connsiteX10" fmla="*/ 50006 w 102394"/>
              <a:gd name="connsiteY10"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64294 w 102394"/>
              <a:gd name="connsiteY10" fmla="*/ 47625 h 154782"/>
              <a:gd name="connsiteX11" fmla="*/ 50006 w 102394"/>
              <a:gd name="connsiteY11"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102394 w 102394"/>
              <a:gd name="connsiteY7" fmla="*/ 123825 h 154782"/>
              <a:gd name="connsiteX8" fmla="*/ 102394 w 102394"/>
              <a:gd name="connsiteY8" fmla="*/ 114300 h 154782"/>
              <a:gd name="connsiteX9" fmla="*/ 100012 w 102394"/>
              <a:gd name="connsiteY9" fmla="*/ 95250 h 154782"/>
              <a:gd name="connsiteX10" fmla="*/ 83344 w 102394"/>
              <a:gd name="connsiteY10" fmla="*/ 69057 h 154782"/>
              <a:gd name="connsiteX11" fmla="*/ 64294 w 102394"/>
              <a:gd name="connsiteY11" fmla="*/ 47625 h 154782"/>
              <a:gd name="connsiteX12" fmla="*/ 50006 w 102394"/>
              <a:gd name="connsiteY12"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88106 w 102394"/>
              <a:gd name="connsiteY7" fmla="*/ 135732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4782"/>
              <a:gd name="connsiteX1" fmla="*/ 26194 w 102394"/>
              <a:gd name="connsiteY1" fmla="*/ 50007 h 154782"/>
              <a:gd name="connsiteX2" fmla="*/ 7144 w 102394"/>
              <a:gd name="connsiteY2" fmla="*/ 73819 h 154782"/>
              <a:gd name="connsiteX3" fmla="*/ 0 w 102394"/>
              <a:gd name="connsiteY3" fmla="*/ 102394 h 154782"/>
              <a:gd name="connsiteX4" fmla="*/ 2381 w 102394"/>
              <a:gd name="connsiteY4" fmla="*/ 140495 h 154782"/>
              <a:gd name="connsiteX5" fmla="*/ 33337 w 102394"/>
              <a:gd name="connsiteY5" fmla="*/ 154782 h 154782"/>
              <a:gd name="connsiteX6" fmla="*/ 71437 w 102394"/>
              <a:gd name="connsiteY6" fmla="*/ 147638 h 154782"/>
              <a:gd name="connsiteX7" fmla="*/ 92868 w 102394"/>
              <a:gd name="connsiteY7" fmla="*/ 145257 h 154782"/>
              <a:gd name="connsiteX8" fmla="*/ 102394 w 102394"/>
              <a:gd name="connsiteY8" fmla="*/ 123825 h 154782"/>
              <a:gd name="connsiteX9" fmla="*/ 102394 w 102394"/>
              <a:gd name="connsiteY9" fmla="*/ 114300 h 154782"/>
              <a:gd name="connsiteX10" fmla="*/ 100012 w 102394"/>
              <a:gd name="connsiteY10" fmla="*/ 95250 h 154782"/>
              <a:gd name="connsiteX11" fmla="*/ 83344 w 102394"/>
              <a:gd name="connsiteY11" fmla="*/ 69057 h 154782"/>
              <a:gd name="connsiteX12" fmla="*/ 64294 w 102394"/>
              <a:gd name="connsiteY12" fmla="*/ 47625 h 154782"/>
              <a:gd name="connsiteX13" fmla="*/ 50006 w 102394"/>
              <a:gd name="connsiteY13" fmla="*/ 0 h 154782"/>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40495 h 157163"/>
              <a:gd name="connsiteX5" fmla="*/ 33337 w 102394"/>
              <a:gd name="connsiteY5" fmla="*/ 154782 h 157163"/>
              <a:gd name="connsiteX6" fmla="*/ 66675 w 102394"/>
              <a:gd name="connsiteY6" fmla="*/ 157163 h 157163"/>
              <a:gd name="connsiteX7" fmla="*/ 92868 w 102394"/>
              <a:gd name="connsiteY7" fmla="*/ 145257 h 157163"/>
              <a:gd name="connsiteX8" fmla="*/ 102394 w 102394"/>
              <a:gd name="connsiteY8" fmla="*/ 123825 h 157163"/>
              <a:gd name="connsiteX9" fmla="*/ 102394 w 102394"/>
              <a:gd name="connsiteY9" fmla="*/ 114300 h 157163"/>
              <a:gd name="connsiteX10" fmla="*/ 100012 w 102394"/>
              <a:gd name="connsiteY10" fmla="*/ 95250 h 157163"/>
              <a:gd name="connsiteX11" fmla="*/ 83344 w 102394"/>
              <a:gd name="connsiteY11" fmla="*/ 69057 h 157163"/>
              <a:gd name="connsiteX12" fmla="*/ 64294 w 102394"/>
              <a:gd name="connsiteY12" fmla="*/ 47625 h 157163"/>
              <a:gd name="connsiteX13" fmla="*/ 50006 w 102394"/>
              <a:gd name="connsiteY13"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2381 w 102394"/>
              <a:gd name="connsiteY5" fmla="*/ 140495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0006 w 102394"/>
              <a:gd name="connsiteY0" fmla="*/ 0 h 157163"/>
              <a:gd name="connsiteX1" fmla="*/ 26194 w 102394"/>
              <a:gd name="connsiteY1" fmla="*/ 50007 h 157163"/>
              <a:gd name="connsiteX2" fmla="*/ 7144 w 102394"/>
              <a:gd name="connsiteY2" fmla="*/ 73819 h 157163"/>
              <a:gd name="connsiteX3" fmla="*/ 0 w 102394"/>
              <a:gd name="connsiteY3" fmla="*/ 102394 h 157163"/>
              <a:gd name="connsiteX4" fmla="*/ 2381 w 102394"/>
              <a:gd name="connsiteY4" fmla="*/ 123825 h 157163"/>
              <a:gd name="connsiteX5" fmla="*/ 9525 w 102394"/>
              <a:gd name="connsiteY5" fmla="*/ 150020 h 157163"/>
              <a:gd name="connsiteX6" fmla="*/ 33337 w 102394"/>
              <a:gd name="connsiteY6" fmla="*/ 154782 h 157163"/>
              <a:gd name="connsiteX7" fmla="*/ 66675 w 102394"/>
              <a:gd name="connsiteY7" fmla="*/ 157163 h 157163"/>
              <a:gd name="connsiteX8" fmla="*/ 92868 w 102394"/>
              <a:gd name="connsiteY8" fmla="*/ 145257 h 157163"/>
              <a:gd name="connsiteX9" fmla="*/ 102394 w 102394"/>
              <a:gd name="connsiteY9" fmla="*/ 123825 h 157163"/>
              <a:gd name="connsiteX10" fmla="*/ 102394 w 102394"/>
              <a:gd name="connsiteY10" fmla="*/ 114300 h 157163"/>
              <a:gd name="connsiteX11" fmla="*/ 100012 w 102394"/>
              <a:gd name="connsiteY11" fmla="*/ 95250 h 157163"/>
              <a:gd name="connsiteX12" fmla="*/ 83344 w 102394"/>
              <a:gd name="connsiteY12" fmla="*/ 69057 h 157163"/>
              <a:gd name="connsiteX13" fmla="*/ 64294 w 102394"/>
              <a:gd name="connsiteY13" fmla="*/ 47625 h 157163"/>
              <a:gd name="connsiteX14" fmla="*/ 50006 w 102394"/>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7144 w 109538"/>
              <a:gd name="connsiteY3" fmla="*/ 102394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40481 w 109538"/>
              <a:gd name="connsiteY6" fmla="*/ 154782 h 157163"/>
              <a:gd name="connsiteX7" fmla="*/ 73819 w 109538"/>
              <a:gd name="connsiteY7" fmla="*/ 157163 h 157163"/>
              <a:gd name="connsiteX8" fmla="*/ 100012 w 109538"/>
              <a:gd name="connsiteY8" fmla="*/ 145257 h 157163"/>
              <a:gd name="connsiteX9" fmla="*/ 109538 w 109538"/>
              <a:gd name="connsiteY9" fmla="*/ 123825 h 157163"/>
              <a:gd name="connsiteX10" fmla="*/ 109538 w 109538"/>
              <a:gd name="connsiteY10" fmla="*/ 114300 h 157163"/>
              <a:gd name="connsiteX11" fmla="*/ 107156 w 109538"/>
              <a:gd name="connsiteY11" fmla="*/ 95250 h 157163"/>
              <a:gd name="connsiteX12" fmla="*/ 90488 w 109538"/>
              <a:gd name="connsiteY12" fmla="*/ 69057 h 157163"/>
              <a:gd name="connsiteX13" fmla="*/ 71438 w 109538"/>
              <a:gd name="connsiteY13" fmla="*/ 47625 h 157163"/>
              <a:gd name="connsiteX14" fmla="*/ 57150 w 109538"/>
              <a:gd name="connsiteY14"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6669 w 109538"/>
              <a:gd name="connsiteY5" fmla="*/ 150020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11906 w 109538"/>
              <a:gd name="connsiteY5" fmla="*/ 152401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9525 w 109538"/>
              <a:gd name="connsiteY6" fmla="*/ 138113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7150 w 109538"/>
              <a:gd name="connsiteY15"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69056 w 109538"/>
              <a:gd name="connsiteY15" fmla="*/ 26194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8 w 109538"/>
              <a:gd name="connsiteY14" fmla="*/ 47625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0488 w 109538"/>
              <a:gd name="connsiteY14" fmla="*/ 78581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6200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69057 w 109538"/>
              <a:gd name="connsiteY15" fmla="*/ 54770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97632 w 109538"/>
              <a:gd name="connsiteY14" fmla="*/ 76200 h 157163"/>
              <a:gd name="connsiteX15" fmla="*/ 71439 w 109538"/>
              <a:gd name="connsiteY15" fmla="*/ 50007 h 157163"/>
              <a:gd name="connsiteX16" fmla="*/ 59531 w 109538"/>
              <a:gd name="connsiteY16" fmla="*/ 30957 h 157163"/>
              <a:gd name="connsiteX17" fmla="*/ 57150 w 109538"/>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88107 w 109538"/>
              <a:gd name="connsiteY14" fmla="*/ 71438 h 157163"/>
              <a:gd name="connsiteX15" fmla="*/ 71439 w 109538"/>
              <a:gd name="connsiteY15" fmla="*/ 50007 h 157163"/>
              <a:gd name="connsiteX16" fmla="*/ 59531 w 109538"/>
              <a:gd name="connsiteY16" fmla="*/ 30957 h 157163"/>
              <a:gd name="connsiteX17" fmla="*/ 57150 w 109538"/>
              <a:gd name="connsiteY17" fmla="*/ 0 h 157163"/>
              <a:gd name="connsiteX0" fmla="*/ 57150 w 152400"/>
              <a:gd name="connsiteY0" fmla="*/ 0 h 157163"/>
              <a:gd name="connsiteX1" fmla="*/ 33338 w 152400"/>
              <a:gd name="connsiteY1" fmla="*/ 50007 h 157163"/>
              <a:gd name="connsiteX2" fmla="*/ 14288 w 152400"/>
              <a:gd name="connsiteY2" fmla="*/ 73819 h 157163"/>
              <a:gd name="connsiteX3" fmla="*/ 1 w 152400"/>
              <a:gd name="connsiteY3" fmla="*/ 97632 h 157163"/>
              <a:gd name="connsiteX4" fmla="*/ 0 w 152400"/>
              <a:gd name="connsiteY4" fmla="*/ 121444 h 157163"/>
              <a:gd name="connsiteX5" fmla="*/ 2381 w 152400"/>
              <a:gd name="connsiteY5" fmla="*/ 138114 h 157163"/>
              <a:gd name="connsiteX6" fmla="*/ 21432 w 152400"/>
              <a:gd name="connsiteY6" fmla="*/ 152400 h 157163"/>
              <a:gd name="connsiteX7" fmla="*/ 40481 w 152400"/>
              <a:gd name="connsiteY7" fmla="*/ 154782 h 157163"/>
              <a:gd name="connsiteX8" fmla="*/ 73819 w 152400"/>
              <a:gd name="connsiteY8" fmla="*/ 157163 h 157163"/>
              <a:gd name="connsiteX9" fmla="*/ 100012 w 152400"/>
              <a:gd name="connsiteY9" fmla="*/ 145257 h 157163"/>
              <a:gd name="connsiteX10" fmla="*/ 109538 w 152400"/>
              <a:gd name="connsiteY10" fmla="*/ 123825 h 157163"/>
              <a:gd name="connsiteX11" fmla="*/ 109538 w 152400"/>
              <a:gd name="connsiteY11" fmla="*/ 114300 h 157163"/>
              <a:gd name="connsiteX12" fmla="*/ 107156 w 152400"/>
              <a:gd name="connsiteY12" fmla="*/ 95250 h 157163"/>
              <a:gd name="connsiteX13" fmla="*/ 90488 w 152400"/>
              <a:gd name="connsiteY13" fmla="*/ 69057 h 157163"/>
              <a:gd name="connsiteX14" fmla="*/ 152400 w 152400"/>
              <a:gd name="connsiteY14" fmla="*/ 0 h 157163"/>
              <a:gd name="connsiteX15" fmla="*/ 71439 w 152400"/>
              <a:gd name="connsiteY15" fmla="*/ 50007 h 157163"/>
              <a:gd name="connsiteX16" fmla="*/ 59531 w 152400"/>
              <a:gd name="connsiteY16" fmla="*/ 30957 h 157163"/>
              <a:gd name="connsiteX17" fmla="*/ 57150 w 152400"/>
              <a:gd name="connsiteY17" fmla="*/ 0 h 157163"/>
              <a:gd name="connsiteX0" fmla="*/ 57150 w 109538"/>
              <a:gd name="connsiteY0" fmla="*/ 0 h 157163"/>
              <a:gd name="connsiteX1" fmla="*/ 33338 w 109538"/>
              <a:gd name="connsiteY1" fmla="*/ 50007 h 157163"/>
              <a:gd name="connsiteX2" fmla="*/ 14288 w 109538"/>
              <a:gd name="connsiteY2" fmla="*/ 73819 h 157163"/>
              <a:gd name="connsiteX3" fmla="*/ 1 w 109538"/>
              <a:gd name="connsiteY3" fmla="*/ 97632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2381 w 109538"/>
              <a:gd name="connsiteY5" fmla="*/ 138114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52400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5257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92868 w 109538"/>
              <a:gd name="connsiteY9" fmla="*/ 135732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 name="connsiteX0" fmla="*/ 57150 w 109538"/>
              <a:gd name="connsiteY0" fmla="*/ 0 h 157163"/>
              <a:gd name="connsiteX1" fmla="*/ 33338 w 109538"/>
              <a:gd name="connsiteY1" fmla="*/ 50007 h 157163"/>
              <a:gd name="connsiteX2" fmla="*/ 14288 w 109538"/>
              <a:gd name="connsiteY2" fmla="*/ 73819 h 157163"/>
              <a:gd name="connsiteX3" fmla="*/ 4763 w 109538"/>
              <a:gd name="connsiteY3" fmla="*/ 90489 h 157163"/>
              <a:gd name="connsiteX4" fmla="*/ 0 w 109538"/>
              <a:gd name="connsiteY4" fmla="*/ 121444 h 157163"/>
              <a:gd name="connsiteX5" fmla="*/ 9524 w 109538"/>
              <a:gd name="connsiteY5" fmla="*/ 135732 h 157163"/>
              <a:gd name="connsiteX6" fmla="*/ 21432 w 109538"/>
              <a:gd name="connsiteY6" fmla="*/ 145256 h 157163"/>
              <a:gd name="connsiteX7" fmla="*/ 40481 w 109538"/>
              <a:gd name="connsiteY7" fmla="*/ 154782 h 157163"/>
              <a:gd name="connsiteX8" fmla="*/ 73819 w 109538"/>
              <a:gd name="connsiteY8" fmla="*/ 157163 h 157163"/>
              <a:gd name="connsiteX9" fmla="*/ 100012 w 109538"/>
              <a:gd name="connsiteY9" fmla="*/ 142876 h 157163"/>
              <a:gd name="connsiteX10" fmla="*/ 109538 w 109538"/>
              <a:gd name="connsiteY10" fmla="*/ 123825 h 157163"/>
              <a:gd name="connsiteX11" fmla="*/ 109538 w 109538"/>
              <a:gd name="connsiteY11" fmla="*/ 114300 h 157163"/>
              <a:gd name="connsiteX12" fmla="*/ 107156 w 109538"/>
              <a:gd name="connsiteY12" fmla="*/ 95250 h 157163"/>
              <a:gd name="connsiteX13" fmla="*/ 90488 w 109538"/>
              <a:gd name="connsiteY13" fmla="*/ 69057 h 157163"/>
              <a:gd name="connsiteX14" fmla="*/ 71439 w 109538"/>
              <a:gd name="connsiteY14" fmla="*/ 50007 h 157163"/>
              <a:gd name="connsiteX15" fmla="*/ 59531 w 109538"/>
              <a:gd name="connsiteY15" fmla="*/ 30957 h 157163"/>
              <a:gd name="connsiteX16" fmla="*/ 57150 w 109538"/>
              <a:gd name="connsiteY16"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8" h="157163">
                <a:moveTo>
                  <a:pt x="57150" y="0"/>
                </a:moveTo>
                <a:lnTo>
                  <a:pt x="33338" y="50007"/>
                </a:lnTo>
                <a:lnTo>
                  <a:pt x="14288" y="73819"/>
                </a:lnTo>
                <a:lnTo>
                  <a:pt x="4763" y="90489"/>
                </a:lnTo>
                <a:cubicBezTo>
                  <a:pt x="4763" y="98426"/>
                  <a:pt x="0" y="113507"/>
                  <a:pt x="0" y="121444"/>
                </a:cubicBezTo>
                <a:lnTo>
                  <a:pt x="9524" y="135732"/>
                </a:lnTo>
                <a:lnTo>
                  <a:pt x="21432" y="145256"/>
                </a:lnTo>
                <a:lnTo>
                  <a:pt x="40481" y="154782"/>
                </a:lnTo>
                <a:lnTo>
                  <a:pt x="73819" y="157163"/>
                </a:lnTo>
                <a:lnTo>
                  <a:pt x="100012" y="142876"/>
                </a:lnTo>
                <a:lnTo>
                  <a:pt x="109538" y="123825"/>
                </a:lnTo>
                <a:lnTo>
                  <a:pt x="109538" y="114300"/>
                </a:lnTo>
                <a:lnTo>
                  <a:pt x="107156" y="95250"/>
                </a:lnTo>
                <a:lnTo>
                  <a:pt x="90488" y="69057"/>
                </a:lnTo>
                <a:lnTo>
                  <a:pt x="71439" y="50007"/>
                </a:lnTo>
                <a:lnTo>
                  <a:pt x="59531" y="30957"/>
                </a:lnTo>
                <a:lnTo>
                  <a:pt x="57150" y="0"/>
                </a:lnTo>
                <a:close/>
              </a:path>
            </a:pathLst>
          </a:custGeom>
          <a:solidFill>
            <a:srgbClr val="FF0000">
              <a:alpha val="63000"/>
            </a:srgbClr>
          </a:solidFill>
          <a:ln w="9525" cap="flat" cmpd="sng" algn="ctr">
            <a:solidFill>
              <a:schemeClr val="accent4">
                <a:lumMod val="25000"/>
                <a:alpha val="73000"/>
              </a:schemeClr>
            </a:solidFill>
            <a:prstDash val="solid"/>
            <a:round/>
            <a:headEnd type="none" w="med" len="med"/>
            <a:tailEnd type="none" w="med" len="med"/>
          </a:ln>
          <a:effectLst/>
        </p:spPr>
        <p:txBody>
          <a:bodyPr/>
          <a:lstStyle/>
          <a:p>
            <a:pPr eaLnBrk="0" hangingPunct="0">
              <a:defRPr/>
            </a:pPr>
            <a:endParaRPr lang="en-US">
              <a:solidFill>
                <a:srgbClr val="003399"/>
              </a:solidFill>
              <a:latin typeface="Tahoma" pitchFamily="34" charset="0"/>
              <a:cs typeface="+mn-cs"/>
            </a:endParaRPr>
          </a:p>
        </p:txBody>
      </p:sp>
    </p:spTree>
    <p:extLst>
      <p:ext uri="{BB962C8B-B14F-4D97-AF65-F5344CB8AC3E}">
        <p14:creationId xmlns:p14="http://schemas.microsoft.com/office/powerpoint/2010/main" val="267891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11BBA5DC-0DC6-4594-8B93-E98E6322032C}" type="slidenum">
              <a:rPr lang="en-US" sz="1400">
                <a:solidFill>
                  <a:prstClr val="black"/>
                </a:solidFill>
                <a:latin typeface="Calibri"/>
                <a:cs typeface="Arial" charset="0"/>
              </a:rPr>
              <a:pPr algn="r">
                <a:defRPr/>
              </a:pPr>
              <a:t>12</a:t>
            </a:fld>
            <a:endParaRPr lang="en-US" sz="1400">
              <a:solidFill>
                <a:prstClr val="black"/>
              </a:solidFill>
              <a:latin typeface="Calibri"/>
              <a:cs typeface="Arial" charset="0"/>
            </a:endParaRPr>
          </a:p>
        </p:txBody>
      </p:sp>
      <p:sp>
        <p:nvSpPr>
          <p:cNvPr id="3075" name="Rectangle 2"/>
          <p:cNvSpPr>
            <a:spLocks noGrp="1" noChangeArrowheads="1"/>
          </p:cNvSpPr>
          <p:nvPr>
            <p:ph type="title" idx="4294967295"/>
          </p:nvPr>
        </p:nvSpPr>
        <p:spPr>
          <a:xfrm>
            <a:off x="685800" y="304800"/>
            <a:ext cx="7772400" cy="1630363"/>
          </a:xfrm>
        </p:spPr>
        <p:txBody>
          <a:bodyPr/>
          <a:lstStyle/>
          <a:p>
            <a:pPr eaLnBrk="1" hangingPunct="1"/>
            <a:r>
              <a:rPr lang="en-US" sz="4000" smtClean="0"/>
              <a:t>Exchange Contractors</a:t>
            </a:r>
            <a:br>
              <a:rPr lang="en-US" sz="4000" smtClean="0"/>
            </a:br>
            <a:r>
              <a:rPr lang="en-US" sz="4000" smtClean="0"/>
              <a:t>Water Resources Plan</a:t>
            </a:r>
            <a:br>
              <a:rPr lang="en-US" sz="4000" smtClean="0"/>
            </a:br>
            <a:endParaRPr lang="en-US" sz="4000" smtClean="0"/>
          </a:p>
        </p:txBody>
      </p:sp>
      <p:sp>
        <p:nvSpPr>
          <p:cNvPr id="3076" name="Rectangle 3"/>
          <p:cNvSpPr>
            <a:spLocks noGrp="1" noChangeArrowheads="1"/>
          </p:cNvSpPr>
          <p:nvPr>
            <p:ph type="body" idx="4294967295"/>
          </p:nvPr>
        </p:nvSpPr>
        <p:spPr>
          <a:xfrm>
            <a:off x="838200" y="1600200"/>
            <a:ext cx="8305800" cy="4648200"/>
          </a:xfrm>
        </p:spPr>
        <p:txBody>
          <a:bodyPr/>
          <a:lstStyle/>
          <a:p>
            <a:pPr eaLnBrk="1" hangingPunct="1">
              <a:buFont typeface="Wingdings" pitchFamily="2" charset="2"/>
              <a:buChar char="§"/>
            </a:pPr>
            <a:r>
              <a:rPr lang="en-US" smtClean="0"/>
              <a:t>Exchange Contractor Board commissioned the initial analysis in 2011 and identified several potential projects with the goal to:</a:t>
            </a:r>
          </a:p>
          <a:p>
            <a:pPr lvl="1" eaLnBrk="1" hangingPunct="1"/>
            <a:r>
              <a:rPr lang="en-US" smtClean="0"/>
              <a:t>Provide both seasonable and multi-year flexibility.</a:t>
            </a:r>
          </a:p>
          <a:p>
            <a:pPr lvl="1" eaLnBrk="1" hangingPunct="1"/>
            <a:r>
              <a:rPr lang="en-US" smtClean="0"/>
              <a:t>Enhance local resources due to delta export reductions or failure.</a:t>
            </a:r>
          </a:p>
          <a:p>
            <a:pPr lvl="1" eaLnBrk="1" hangingPunct="1"/>
            <a:r>
              <a:rPr lang="en-US" smtClean="0"/>
              <a:t>Provide reliability if we were to receive a major portion our water from Friant Dam. </a:t>
            </a:r>
          </a:p>
          <a:p>
            <a:pPr eaLnBrk="1" hangingPunct="1"/>
            <a:endParaRPr lang="en-US" sz="3600" smtClean="0"/>
          </a:p>
          <a:p>
            <a:pPr eaLnBrk="1" hangingPunct="1">
              <a:buFont typeface="Wingdings" pitchFamily="2" charset="2"/>
              <a:buNone/>
            </a:pPr>
            <a:endParaRPr lang="en-US" smtClean="0"/>
          </a:p>
        </p:txBody>
      </p:sp>
      <p:sp>
        <p:nvSpPr>
          <p:cNvPr id="3077" name="Line 4"/>
          <p:cNvSpPr>
            <a:spLocks noChangeShapeType="1"/>
          </p:cNvSpPr>
          <p:nvPr/>
        </p:nvSpPr>
        <p:spPr bwMode="auto">
          <a:xfrm>
            <a:off x="685800" y="1447800"/>
            <a:ext cx="8077200" cy="0"/>
          </a:xfrm>
          <a:prstGeom prst="line">
            <a:avLst/>
          </a:prstGeom>
          <a:noFill/>
          <a:ln w="76200">
            <a:solidFill>
              <a:schemeClr val="accent2"/>
            </a:solidFill>
            <a:round/>
            <a:headEnd/>
            <a:tailEnd/>
          </a:ln>
        </p:spPr>
        <p:txBody>
          <a:bodyPr/>
          <a:lstStyle/>
          <a:p>
            <a:endParaRPr lang="en-US" sz="1800" smtClean="0">
              <a:solidFill>
                <a:prstClr val="black"/>
              </a:solidFill>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Resources Plans </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Joint Exchange Contractors Projects</a:t>
            </a:r>
          </a:p>
          <a:p>
            <a:pPr lvl="1"/>
            <a:r>
              <a:rPr lang="en-US" dirty="0" smtClean="0"/>
              <a:t>Los </a:t>
            </a:r>
            <a:r>
              <a:rPr lang="en-US" dirty="0" err="1" smtClean="0"/>
              <a:t>Banos</a:t>
            </a:r>
            <a:r>
              <a:rPr lang="en-US" dirty="0" smtClean="0"/>
              <a:t> Creek WRP</a:t>
            </a:r>
          </a:p>
          <a:p>
            <a:pPr lvl="2"/>
            <a:r>
              <a:rPr lang="en-US" dirty="0" smtClean="0"/>
              <a:t>City of LB, SLWD, GWD, Exchange Contractors</a:t>
            </a:r>
          </a:p>
          <a:p>
            <a:pPr lvl="1"/>
            <a:r>
              <a:rPr lang="en-US" dirty="0" smtClean="0"/>
              <a:t>Various Water Banking Projects</a:t>
            </a:r>
          </a:p>
          <a:p>
            <a:pPr lvl="2"/>
            <a:r>
              <a:rPr lang="en-US" dirty="0" smtClean="0"/>
              <a:t>SLWD, DPWD, Exchange Contractors</a:t>
            </a:r>
          </a:p>
          <a:p>
            <a:pPr lvl="1"/>
            <a:r>
              <a:rPr lang="en-US" dirty="0" smtClean="0"/>
              <a:t>Internal Surface Storage </a:t>
            </a:r>
          </a:p>
          <a:p>
            <a:r>
              <a:rPr lang="en-US" dirty="0" smtClean="0"/>
              <a:t>Joint SL&amp;DMWA Projects</a:t>
            </a:r>
          </a:p>
          <a:p>
            <a:pPr lvl="1"/>
            <a:endParaRPr lang="en-US" dirty="0" smtClean="0"/>
          </a:p>
          <a:p>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4B7D85D2-62E3-4C2E-BFC5-9FF7111AEA5C}" type="slidenum">
              <a:rPr lang="en-US" smtClean="0"/>
              <a:pPr>
                <a:defRPr/>
              </a:pPr>
              <a:t>13</a:t>
            </a:fld>
            <a:endParaRPr lang="en-US"/>
          </a:p>
        </p:txBody>
      </p:sp>
      <p:sp>
        <p:nvSpPr>
          <p:cNvPr id="5" name="Line 4"/>
          <p:cNvSpPr>
            <a:spLocks noChangeShapeType="1"/>
          </p:cNvSpPr>
          <p:nvPr/>
        </p:nvSpPr>
        <p:spPr bwMode="auto">
          <a:xfrm>
            <a:off x="609600" y="1295400"/>
            <a:ext cx="8077200" cy="0"/>
          </a:xfrm>
          <a:prstGeom prst="line">
            <a:avLst/>
          </a:prstGeom>
          <a:noFill/>
          <a:ln w="76200">
            <a:solidFill>
              <a:schemeClr val="accent2"/>
            </a:solidFill>
            <a:round/>
            <a:headEnd/>
            <a:tailEnd/>
          </a:ln>
        </p:spPr>
        <p:txBody>
          <a:bodyPr/>
          <a:lstStyle/>
          <a:p>
            <a:endParaRPr lang="en-US" sz="1800" smtClean="0">
              <a:solidFill>
                <a:prstClr val="black"/>
              </a:solidFill>
              <a:latin typeface="Arial" charset="0"/>
              <a:cs typeface="Arial" charset="0"/>
            </a:endParaRPr>
          </a:p>
        </p:txBody>
      </p:sp>
    </p:spTree>
    <p:extLst>
      <p:ext uri="{BB962C8B-B14F-4D97-AF65-F5344CB8AC3E}">
        <p14:creationId xmlns:p14="http://schemas.microsoft.com/office/powerpoint/2010/main" val="530940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W:\Clients\San Joaquin River Exch Contractors Auth -3495\349512B1 - CCID Storage and Banking\_DOCUMENTS\Presentations\Photos\LB Creek Dam Spillway 028.JPG"/>
          <p:cNvPicPr>
            <a:picLocks noChangeAspect="1" noChangeArrowheads="1"/>
          </p:cNvPicPr>
          <p:nvPr/>
        </p:nvPicPr>
        <p:blipFill>
          <a:blip r:embed="rId3" cstate="screen"/>
          <a:srcRect/>
          <a:stretch>
            <a:fillRect/>
          </a:stretch>
        </p:blipFill>
        <p:spPr bwMode="auto">
          <a:xfrm>
            <a:off x="6324600" y="3268663"/>
            <a:ext cx="2652712" cy="1989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794" name="Footer Placeholder 1"/>
          <p:cNvSpPr>
            <a:spLocks noGrp="1"/>
          </p:cNvSpPr>
          <p:nvPr>
            <p:ph type="ftr" sz="quarter" idx="11"/>
          </p:nvPr>
        </p:nvSpPr>
        <p:spPr>
          <a:xfrm>
            <a:off x="228600" y="6461125"/>
            <a:ext cx="8839200" cy="320675"/>
          </a:xfrm>
        </p:spPr>
        <p:txBody>
          <a:bodyPr/>
          <a:lstStyle/>
          <a:p>
            <a:pPr>
              <a:defRPr/>
            </a:pPr>
            <a:endParaRPr lang="en-US" dirty="0" smtClean="0">
              <a:solidFill>
                <a:prstClr val="black">
                  <a:tint val="75000"/>
                </a:prstClr>
              </a:solidFill>
              <a:latin typeface="Times New Roman" pitchFamily="18" charset="0"/>
            </a:endParaRPr>
          </a:p>
        </p:txBody>
      </p:sp>
      <p:sp>
        <p:nvSpPr>
          <p:cNvPr id="265220" name="Rectangle 4">
            <a:hlinkClick r:id="" action="ppaction://hlinkshowjump?jump=endshow"/>
          </p:cNvPr>
          <p:cNvSpPr>
            <a:spLocks noChangeArrowheads="1"/>
          </p:cNvSpPr>
          <p:nvPr/>
        </p:nvSpPr>
        <p:spPr bwMode="auto">
          <a:xfrm>
            <a:off x="0" y="1371600"/>
            <a:ext cx="6553200" cy="4572000"/>
          </a:xfrm>
          <a:prstGeom prst="rect">
            <a:avLst/>
          </a:prstGeom>
          <a:noFill/>
          <a:ln w="9525">
            <a:noFill/>
            <a:miter lim="800000"/>
            <a:headEnd/>
            <a:tailEnd/>
          </a:ln>
          <a:effectLst/>
        </p:spPr>
        <p:txBody>
          <a:bodyPr/>
          <a:lstStyle/>
          <a:p>
            <a:pPr marL="609600" indent="-609600">
              <a:spcBef>
                <a:spcPct val="20000"/>
              </a:spcBef>
              <a:buFontTx/>
              <a:buChar char="–"/>
              <a:defRPr/>
            </a:pPr>
            <a:r>
              <a:rPr lang="en-US" sz="2800" kern="0" dirty="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Owned by US Bureau of Reclamation. </a:t>
            </a:r>
          </a:p>
          <a:p>
            <a:pPr marL="609600" indent="-609600">
              <a:spcBef>
                <a:spcPct val="20000"/>
              </a:spcBef>
              <a:buFontTx/>
              <a:buChar char="–"/>
              <a:defRPr/>
            </a:pPr>
            <a:r>
              <a:rPr lang="en-US" sz="2800" kern="0" dirty="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Operated by State of California Department of Water Resources.</a:t>
            </a:r>
          </a:p>
          <a:p>
            <a:pPr marL="609600" indent="-609600">
              <a:spcBef>
                <a:spcPct val="20000"/>
              </a:spcBef>
              <a:buFontTx/>
              <a:buChar char="–"/>
              <a:defRPr/>
            </a:pPr>
            <a:r>
              <a:rPr lang="en-US" sz="2800" kern="0" dirty="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Operational in 1962.</a:t>
            </a:r>
          </a:p>
          <a:p>
            <a:pPr marL="609600" indent="-609600">
              <a:spcBef>
                <a:spcPct val="20000"/>
              </a:spcBef>
              <a:buFontTx/>
              <a:buChar char="–"/>
              <a:defRPr/>
            </a:pPr>
            <a:r>
              <a:rPr lang="en-US" sz="2800" kern="0" dirty="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Normal Gross Area: 470 Acres</a:t>
            </a:r>
          </a:p>
          <a:p>
            <a:pPr marL="609600" indent="-609600">
              <a:spcBef>
                <a:spcPct val="20000"/>
              </a:spcBef>
              <a:buClr>
                <a:srgbClr val="D4A675"/>
              </a:buClr>
              <a:buFontTx/>
              <a:buChar char="–"/>
              <a:defRPr/>
            </a:pPr>
            <a:r>
              <a:rPr lang="en-US" sz="2800" kern="0" dirty="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Max Storage Capacity: 34,600 AF</a:t>
            </a:r>
          </a:p>
          <a:p>
            <a:pPr marL="609600" indent="-609600">
              <a:spcBef>
                <a:spcPct val="20000"/>
              </a:spcBef>
              <a:buClr>
                <a:srgbClr val="D4A675"/>
              </a:buClr>
              <a:buFontTx/>
              <a:buChar char="–"/>
              <a:defRPr/>
            </a:pPr>
            <a:r>
              <a:rPr lang="en-US" sz="2800" kern="0" dirty="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Historic Operational Capacity:  20,600 AF</a:t>
            </a:r>
          </a:p>
        </p:txBody>
      </p:sp>
      <p:sp>
        <p:nvSpPr>
          <p:cNvPr id="7173" name="AutoShape 5">
            <a:hlinkClick r:id="" action="ppaction://hlinkshowjump?jump=endshow" highlightClick="1"/>
          </p:cNvPr>
          <p:cNvSpPr>
            <a:spLocks noChangeArrowheads="1"/>
          </p:cNvSpPr>
          <p:nvPr/>
        </p:nvSpPr>
        <p:spPr bwMode="auto">
          <a:xfrm>
            <a:off x="8285163" y="6477000"/>
            <a:ext cx="228600" cy="228600"/>
          </a:xfrm>
          <a:prstGeom prst="actionButtonHome">
            <a:avLst/>
          </a:prstGeom>
          <a:solidFill>
            <a:srgbClr val="EAEAEA"/>
          </a:solidFill>
          <a:ln w="9525">
            <a:solidFill>
              <a:schemeClr val="tx1"/>
            </a:solidFill>
            <a:miter lim="800000"/>
            <a:headEnd/>
            <a:tailEnd/>
          </a:ln>
        </p:spPr>
        <p:txBody>
          <a:bodyPr wrap="none" anchor="ctr"/>
          <a:lstStyle/>
          <a:p>
            <a:endParaRPr lang="en-US" sz="1800" smtClean="0">
              <a:solidFill>
                <a:prstClr val="black"/>
              </a:solidFill>
              <a:latin typeface="Arial" charset="0"/>
              <a:cs typeface="Arial" charset="0"/>
            </a:endParaRPr>
          </a:p>
        </p:txBody>
      </p:sp>
      <p:pic>
        <p:nvPicPr>
          <p:cNvPr id="11" name="Picture 2" descr="\\grace\bizhub\SKMBT_C22012043018220.tif"/>
          <p:cNvPicPr>
            <a:picLocks noChangeAspect="1" noChangeArrowheads="1"/>
          </p:cNvPicPr>
          <p:nvPr/>
        </p:nvPicPr>
        <p:blipFill>
          <a:blip r:embed="rId4" cstate="screen">
            <a:lum contrast="20000"/>
          </a:blip>
          <a:srcRect/>
          <a:stretch>
            <a:fillRect/>
          </a:stretch>
        </p:blipFill>
        <p:spPr bwMode="auto">
          <a:xfrm>
            <a:off x="6324600" y="1143000"/>
            <a:ext cx="2667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3"/>
          <p:cNvSpPr>
            <a:spLocks noChangeArrowheads="1"/>
          </p:cNvSpPr>
          <p:nvPr/>
        </p:nvSpPr>
        <p:spPr bwMode="auto">
          <a:xfrm>
            <a:off x="76200" y="254000"/>
            <a:ext cx="5770563" cy="984250"/>
          </a:xfrm>
          <a:prstGeom prst="rect">
            <a:avLst/>
          </a:prstGeom>
          <a:noFill/>
          <a:ln w="9525">
            <a:noFill/>
            <a:miter lim="800000"/>
            <a:headEnd/>
            <a:tailEnd/>
          </a:ln>
          <a:effectLst/>
        </p:spPr>
        <p:txBody>
          <a:bodyPr wrap="none">
            <a:spAutoFit/>
          </a:bodyPr>
          <a:lstStyle/>
          <a:p>
            <a:pPr>
              <a:defRPr/>
            </a:pPr>
            <a:r>
              <a:rPr lang="en-US" sz="2600" b="1" kern="0" dirty="0">
                <a:solidFill>
                  <a:prstClr val="black"/>
                </a:solidFill>
                <a:latin typeface="Tahoma" pitchFamily="34" charset="0"/>
                <a:ea typeface="Tahoma" pitchFamily="34" charset="0"/>
                <a:cs typeface="Tahoma" pitchFamily="34" charset="0"/>
              </a:rPr>
              <a:t>Los Banos Creek Detention Dam</a:t>
            </a:r>
          </a:p>
          <a:p>
            <a:pPr>
              <a:defRPr/>
            </a:pPr>
            <a:r>
              <a:rPr lang="en-US" sz="3200" b="1" kern="0" dirty="0">
                <a:solidFill>
                  <a:prstClr val="black"/>
                </a:solidFill>
                <a:latin typeface="Tahoma" pitchFamily="34" charset="0"/>
                <a:ea typeface="Tahoma" pitchFamily="34" charset="0"/>
                <a:cs typeface="Tahoma" pitchFamily="34" charset="0"/>
              </a:rPr>
              <a:t>  Background</a:t>
            </a:r>
            <a:endParaRPr lang="en-US" sz="3200" b="1" spc="-150" dirty="0">
              <a:solidFill>
                <a:prstClr val="black"/>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SJRECWA\EA Presentation\Fig 1-1 Vicinity Map-Topo.jpg"/>
          <p:cNvPicPr>
            <a:picLocks noChangeAspect="1" noChangeArrowheads="1"/>
          </p:cNvPicPr>
          <p:nvPr/>
        </p:nvPicPr>
        <p:blipFill>
          <a:blip r:embed="rId2" cstate="print"/>
          <a:srcRect l="6757" t="3314" r="4054" b="14009"/>
          <a:stretch>
            <a:fillRect/>
          </a:stretch>
        </p:blipFill>
        <p:spPr bwMode="auto">
          <a:xfrm>
            <a:off x="1573213" y="0"/>
            <a:ext cx="6046787" cy="6858000"/>
          </a:xfrm>
          <a:prstGeom prst="rect">
            <a:avLst/>
          </a:prstGeom>
          <a:noFill/>
          <a:ln w="9525">
            <a:noFill/>
            <a:miter lim="800000"/>
            <a:headEnd/>
            <a:tailEnd/>
          </a:ln>
        </p:spPr>
      </p:pic>
      <p:pic>
        <p:nvPicPr>
          <p:cNvPr id="5123" name="Picture 2" descr="F:\SJRECWA\EA Presentation\Fig 1-1 Vicinity Map-Topo.jpg"/>
          <p:cNvPicPr>
            <a:picLocks noChangeAspect="1" noChangeArrowheads="1"/>
          </p:cNvPicPr>
          <p:nvPr/>
        </p:nvPicPr>
        <p:blipFill>
          <a:blip r:embed="rId2" cstate="print"/>
          <a:srcRect l="8984" t="85571" r="6007" b="4845"/>
          <a:stretch>
            <a:fillRect/>
          </a:stretch>
        </p:blipFill>
        <p:spPr bwMode="auto">
          <a:xfrm>
            <a:off x="3619500" y="6096000"/>
            <a:ext cx="5524500" cy="762000"/>
          </a:xfrm>
          <a:prstGeom prst="rect">
            <a:avLst/>
          </a:prstGeom>
          <a:noFill/>
          <a:ln w="9525">
            <a:noFill/>
            <a:miter lim="800000"/>
            <a:headEnd/>
            <a:tailEnd/>
          </a:ln>
        </p:spPr>
      </p:pic>
      <p:sp>
        <p:nvSpPr>
          <p:cNvPr id="5124" name="TextBox 3"/>
          <p:cNvSpPr txBox="1">
            <a:spLocks noChangeArrowheads="1"/>
          </p:cNvSpPr>
          <p:nvPr/>
        </p:nvSpPr>
        <p:spPr bwMode="auto">
          <a:xfrm>
            <a:off x="4876800" y="6324600"/>
            <a:ext cx="441325" cy="246063"/>
          </a:xfrm>
          <a:prstGeom prst="rect">
            <a:avLst/>
          </a:prstGeom>
          <a:noFill/>
          <a:ln w="9525">
            <a:noFill/>
            <a:miter lim="800000"/>
            <a:headEnd/>
            <a:tailEnd/>
          </a:ln>
        </p:spPr>
        <p:txBody>
          <a:bodyPr wrap="none">
            <a:spAutoFit/>
          </a:bodyPr>
          <a:lstStyle/>
          <a:p>
            <a:r>
              <a:rPr lang="en-US" sz="1000" smtClean="0">
                <a:solidFill>
                  <a:prstClr val="black"/>
                </a:solidFill>
                <a:latin typeface="Arial" charset="0"/>
                <a:cs typeface="Arial" charset="0"/>
              </a:rPr>
              <a:t>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76"/>
          <p:cNvSpPr txBox="1">
            <a:spLocks noChangeArrowheads="1"/>
          </p:cNvSpPr>
          <p:nvPr/>
        </p:nvSpPr>
        <p:spPr bwMode="auto">
          <a:xfrm>
            <a:off x="7848600" y="1752600"/>
            <a:ext cx="1295400" cy="1169988"/>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400" dirty="0">
                <a:solidFill>
                  <a:prstClr val="black"/>
                </a:solidFill>
              </a:rPr>
              <a:t>Bold Numbers are Avg. Annual Volumes</a:t>
            </a:r>
          </a:p>
          <a:p>
            <a:pPr algn="ctr" fontAlgn="auto">
              <a:spcBef>
                <a:spcPts val="0"/>
              </a:spcBef>
              <a:spcAft>
                <a:spcPts val="0"/>
              </a:spcAft>
              <a:defRPr/>
            </a:pPr>
            <a:r>
              <a:rPr lang="en-US" sz="1400" dirty="0">
                <a:solidFill>
                  <a:prstClr val="black"/>
                </a:solidFill>
              </a:rPr>
              <a:t>(1995-2011)</a:t>
            </a:r>
          </a:p>
        </p:txBody>
      </p:sp>
      <p:grpSp>
        <p:nvGrpSpPr>
          <p:cNvPr id="2" name="Group 93"/>
          <p:cNvGrpSpPr>
            <a:grpSpLocks/>
          </p:cNvGrpSpPr>
          <p:nvPr/>
        </p:nvGrpSpPr>
        <p:grpSpPr bwMode="auto">
          <a:xfrm>
            <a:off x="0" y="7239000"/>
            <a:ext cx="8361363" cy="2590800"/>
            <a:chOff x="0" y="2286000"/>
            <a:chExt cx="8361363" cy="2590800"/>
          </a:xfrm>
        </p:grpSpPr>
        <p:grpSp>
          <p:nvGrpSpPr>
            <p:cNvPr id="4" name="Group 145"/>
            <p:cNvGrpSpPr>
              <a:grpSpLocks/>
            </p:cNvGrpSpPr>
            <p:nvPr/>
          </p:nvGrpSpPr>
          <p:grpSpPr bwMode="auto">
            <a:xfrm>
              <a:off x="2514600" y="3186113"/>
              <a:ext cx="5846763" cy="1690687"/>
              <a:chOff x="2514600" y="990600"/>
              <a:chExt cx="5846763" cy="1690688"/>
            </a:xfrm>
          </p:grpSpPr>
          <p:sp>
            <p:nvSpPr>
              <p:cNvPr id="14420" name="TextBox 22"/>
              <p:cNvSpPr txBox="1">
                <a:spLocks noChangeArrowheads="1"/>
              </p:cNvSpPr>
              <p:nvPr/>
            </p:nvSpPr>
            <p:spPr bwMode="auto">
              <a:xfrm rot="511599">
                <a:off x="2997087" y="1555948"/>
                <a:ext cx="1347501" cy="276999"/>
              </a:xfrm>
              <a:prstGeom prst="rect">
                <a:avLst/>
              </a:prstGeom>
              <a:noFill/>
              <a:ln w="9525">
                <a:noFill/>
                <a:miter lim="800000"/>
                <a:headEnd/>
                <a:tailEnd/>
              </a:ln>
            </p:spPr>
            <p:txBody>
              <a:bodyPr>
                <a:spAutoFit/>
              </a:bodyPr>
              <a:lstStyle/>
              <a:p>
                <a:r>
                  <a:rPr lang="en-US" smtClean="0">
                    <a:solidFill>
                      <a:srgbClr val="000000"/>
                    </a:solidFill>
                    <a:latin typeface="Calibri" pitchFamily="34" charset="0"/>
                    <a:cs typeface="Arial" charset="0"/>
                  </a:rPr>
                  <a:t>Los Banos Creek</a:t>
                </a:r>
              </a:p>
            </p:txBody>
          </p:sp>
          <p:sp>
            <p:nvSpPr>
              <p:cNvPr id="14421" name="TextBox 23"/>
              <p:cNvSpPr txBox="1">
                <a:spLocks noChangeArrowheads="1"/>
              </p:cNvSpPr>
              <p:nvPr/>
            </p:nvSpPr>
            <p:spPr bwMode="auto">
              <a:xfrm rot="511599">
                <a:off x="5724626" y="1945962"/>
                <a:ext cx="1210178" cy="276999"/>
              </a:xfrm>
              <a:prstGeom prst="rect">
                <a:avLst/>
              </a:prstGeom>
              <a:noFill/>
              <a:ln w="9525">
                <a:noFill/>
                <a:miter lim="800000"/>
                <a:headEnd/>
                <a:tailEnd/>
              </a:ln>
            </p:spPr>
            <p:txBody>
              <a:bodyPr>
                <a:spAutoFit/>
              </a:bodyPr>
              <a:lstStyle/>
              <a:p>
                <a:r>
                  <a:rPr lang="en-US" smtClean="0">
                    <a:solidFill>
                      <a:srgbClr val="000000"/>
                    </a:solidFill>
                    <a:latin typeface="Calibri" pitchFamily="34" charset="0"/>
                    <a:cs typeface="Arial" charset="0"/>
                  </a:rPr>
                  <a:t>Los Banos Creek</a:t>
                </a:r>
              </a:p>
            </p:txBody>
          </p:sp>
          <p:grpSp>
            <p:nvGrpSpPr>
              <p:cNvPr id="5" name="Group 138"/>
              <p:cNvGrpSpPr>
                <a:grpSpLocks/>
              </p:cNvGrpSpPr>
              <p:nvPr/>
            </p:nvGrpSpPr>
            <p:grpSpPr bwMode="auto">
              <a:xfrm>
                <a:off x="2514600" y="990600"/>
                <a:ext cx="5846763" cy="1690688"/>
                <a:chOff x="2514600" y="990600"/>
                <a:chExt cx="5846763" cy="1690688"/>
              </a:xfrm>
            </p:grpSpPr>
            <p:cxnSp>
              <p:nvCxnSpPr>
                <p:cNvPr id="150" name="Straight Connector 149"/>
                <p:cNvCxnSpPr/>
                <p:nvPr/>
              </p:nvCxnSpPr>
              <p:spPr>
                <a:xfrm>
                  <a:off x="7391400" y="1182687"/>
                  <a:ext cx="0" cy="14986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121"/>
                <p:cNvGrpSpPr>
                  <a:grpSpLocks/>
                </p:cNvGrpSpPr>
                <p:nvPr/>
              </p:nvGrpSpPr>
              <p:grpSpPr bwMode="auto">
                <a:xfrm>
                  <a:off x="2514600" y="990600"/>
                  <a:ext cx="5846763" cy="1284287"/>
                  <a:chOff x="2514600" y="990600"/>
                  <a:chExt cx="5846763" cy="1284287"/>
                </a:xfrm>
              </p:grpSpPr>
              <p:cxnSp>
                <p:nvCxnSpPr>
                  <p:cNvPr id="156" name="Straight Connector 155"/>
                  <p:cNvCxnSpPr/>
                  <p:nvPr/>
                </p:nvCxnSpPr>
                <p:spPr>
                  <a:xfrm>
                    <a:off x="2514600" y="1371600"/>
                    <a:ext cx="4876800" cy="762001"/>
                  </a:xfrm>
                  <a:prstGeom prst="line">
                    <a:avLst/>
                  </a:prstGeom>
                  <a:ln/>
                </p:spPr>
                <p:style>
                  <a:lnRef idx="2">
                    <a:schemeClr val="accent5"/>
                  </a:lnRef>
                  <a:fillRef idx="0">
                    <a:schemeClr val="accent5"/>
                  </a:fillRef>
                  <a:effectRef idx="1">
                    <a:schemeClr val="accent5"/>
                  </a:effectRef>
                  <a:fontRef idx="minor">
                    <a:schemeClr val="tx1"/>
                  </a:fontRef>
                </p:style>
              </p:cxnSp>
              <p:grpSp>
                <p:nvGrpSpPr>
                  <p:cNvPr id="7" name="Group 115"/>
                  <p:cNvGrpSpPr>
                    <a:grpSpLocks/>
                  </p:cNvGrpSpPr>
                  <p:nvPr/>
                </p:nvGrpSpPr>
                <p:grpSpPr bwMode="auto">
                  <a:xfrm>
                    <a:off x="5029200" y="1327150"/>
                    <a:ext cx="762000" cy="425450"/>
                    <a:chOff x="4394200" y="1371600"/>
                    <a:chExt cx="762000" cy="425450"/>
                  </a:xfrm>
                </p:grpSpPr>
                <p:sp>
                  <p:nvSpPr>
                    <p:cNvPr id="162" name="Trapezoid 14"/>
                    <p:cNvSpPr/>
                    <p:nvPr/>
                  </p:nvSpPr>
                  <p:spPr>
                    <a:xfrm rot="10800000">
                      <a:off x="4394200" y="1371600"/>
                      <a:ext cx="762000" cy="425450"/>
                    </a:xfrm>
                    <a:prstGeom prst="trapezoi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432" name="TextBox 15"/>
                    <p:cNvSpPr txBox="1">
                      <a:spLocks noChangeArrowheads="1"/>
                    </p:cNvSpPr>
                    <p:nvPr/>
                  </p:nvSpPr>
                  <p:spPr bwMode="auto">
                    <a:xfrm>
                      <a:off x="4471988" y="1371600"/>
                      <a:ext cx="606425" cy="307777"/>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DMC</a:t>
                      </a:r>
                    </a:p>
                  </p:txBody>
                </p:sp>
              </p:grpSp>
              <p:cxnSp>
                <p:nvCxnSpPr>
                  <p:cNvPr id="158" name="Straight Connector 157"/>
                  <p:cNvCxnSpPr/>
                  <p:nvPr/>
                </p:nvCxnSpPr>
                <p:spPr>
                  <a:xfrm>
                    <a:off x="7391400" y="2133601"/>
                    <a:ext cx="969963" cy="141287"/>
                  </a:xfrm>
                  <a:prstGeom prst="line">
                    <a:avLst/>
                  </a:prstGeom>
                  <a:ln/>
                </p:spPr>
                <p:style>
                  <a:lnRef idx="2">
                    <a:schemeClr val="accent2"/>
                  </a:lnRef>
                  <a:fillRef idx="0">
                    <a:schemeClr val="accent2"/>
                  </a:fillRef>
                  <a:effectRef idx="1">
                    <a:schemeClr val="accent2"/>
                  </a:effectRef>
                  <a:fontRef idx="minor">
                    <a:schemeClr val="tx1"/>
                  </a:fontRef>
                </p:style>
              </p:cxnSp>
              <p:grpSp>
                <p:nvGrpSpPr>
                  <p:cNvPr id="8" name="Group 120"/>
                  <p:cNvGrpSpPr>
                    <a:grpSpLocks/>
                  </p:cNvGrpSpPr>
                  <p:nvPr/>
                </p:nvGrpSpPr>
                <p:grpSpPr bwMode="auto">
                  <a:xfrm>
                    <a:off x="3581400" y="990600"/>
                    <a:ext cx="990600" cy="533400"/>
                    <a:chOff x="3276600" y="841375"/>
                    <a:chExt cx="990600" cy="533400"/>
                  </a:xfrm>
                </p:grpSpPr>
                <p:sp>
                  <p:nvSpPr>
                    <p:cNvPr id="160" name="Trapezoid 159"/>
                    <p:cNvSpPr/>
                    <p:nvPr/>
                  </p:nvSpPr>
                  <p:spPr>
                    <a:xfrm rot="10800000">
                      <a:off x="3276600" y="841375"/>
                      <a:ext cx="914400" cy="533400"/>
                    </a:xfrm>
                    <a:prstGeom prst="trapezoi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430" name="TextBox 15"/>
                    <p:cNvSpPr txBox="1">
                      <a:spLocks noChangeArrowheads="1"/>
                    </p:cNvSpPr>
                    <p:nvPr/>
                  </p:nvSpPr>
                  <p:spPr bwMode="auto">
                    <a:xfrm>
                      <a:off x="3276600" y="914400"/>
                      <a:ext cx="990600" cy="307777"/>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Aqueduct</a:t>
                      </a:r>
                    </a:p>
                  </p:txBody>
                </p:sp>
              </p:grpSp>
            </p:grpSp>
          </p:grpSp>
        </p:grpSp>
        <p:grpSp>
          <p:nvGrpSpPr>
            <p:cNvPr id="9" name="Group 252"/>
            <p:cNvGrpSpPr>
              <a:grpSpLocks/>
            </p:cNvGrpSpPr>
            <p:nvPr/>
          </p:nvGrpSpPr>
          <p:grpSpPr bwMode="auto">
            <a:xfrm>
              <a:off x="762000" y="2286000"/>
              <a:ext cx="2038350" cy="1433513"/>
              <a:chOff x="762000" y="2147887"/>
              <a:chExt cx="2038350" cy="1433513"/>
            </a:xfrm>
          </p:grpSpPr>
          <p:grpSp>
            <p:nvGrpSpPr>
              <p:cNvPr id="10" name="Group 43"/>
              <p:cNvGrpSpPr>
                <a:grpSpLocks/>
              </p:cNvGrpSpPr>
              <p:nvPr/>
            </p:nvGrpSpPr>
            <p:grpSpPr bwMode="auto">
              <a:xfrm>
                <a:off x="762000" y="2147887"/>
                <a:ext cx="2038350" cy="1433513"/>
                <a:chOff x="704850" y="166687"/>
                <a:chExt cx="2038350" cy="1433513"/>
              </a:xfrm>
            </p:grpSpPr>
            <p:grpSp>
              <p:nvGrpSpPr>
                <p:cNvPr id="11" name="Group 39"/>
                <p:cNvGrpSpPr>
                  <a:grpSpLocks/>
                </p:cNvGrpSpPr>
                <p:nvPr/>
              </p:nvGrpSpPr>
              <p:grpSpPr bwMode="auto">
                <a:xfrm>
                  <a:off x="762000" y="685800"/>
                  <a:ext cx="1981200" cy="914400"/>
                  <a:chOff x="762000" y="685800"/>
                  <a:chExt cx="1600200" cy="914400"/>
                </a:xfrm>
              </p:grpSpPr>
              <p:sp>
                <p:nvSpPr>
                  <p:cNvPr id="59" name="Trapezoid 58"/>
                  <p:cNvSpPr/>
                  <p:nvPr/>
                </p:nvSpPr>
                <p:spPr>
                  <a:xfrm rot="10800000">
                    <a:off x="892786" y="1081087"/>
                    <a:ext cx="1354015" cy="519113"/>
                  </a:xfrm>
                  <a:prstGeom prst="trapezoid">
                    <a:avLst>
                      <a:gd name="adj" fmla="val 30710"/>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p>
                </p:txBody>
              </p:sp>
              <p:sp>
                <p:nvSpPr>
                  <p:cNvPr id="60" name="Trapezoid 2"/>
                  <p:cNvSpPr/>
                  <p:nvPr/>
                </p:nvSpPr>
                <p:spPr>
                  <a:xfrm rot="10800000">
                    <a:off x="762000" y="685800"/>
                    <a:ext cx="1600200" cy="914400"/>
                  </a:xfrm>
                  <a:prstGeom prst="trapezoid">
                    <a:avLst>
                      <a:gd name="adj" fmla="val 3530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61" name="Straight Connector 60"/>
                  <p:cNvCxnSpPr/>
                  <p:nvPr/>
                </p:nvCxnSpPr>
                <p:spPr>
                  <a:xfrm>
                    <a:off x="837651" y="914400"/>
                    <a:ext cx="144889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14416" name="TextBox 57"/>
                <p:cNvSpPr txBox="1">
                  <a:spLocks noChangeArrowheads="1"/>
                </p:cNvSpPr>
                <p:nvPr/>
              </p:nvSpPr>
              <p:spPr bwMode="auto">
                <a:xfrm>
                  <a:off x="704850" y="166687"/>
                  <a:ext cx="1981200" cy="523220"/>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Max. Storage=</a:t>
                  </a:r>
                </a:p>
                <a:p>
                  <a:r>
                    <a:rPr lang="en-US" sz="1400" smtClean="0">
                      <a:solidFill>
                        <a:srgbClr val="000000"/>
                      </a:solidFill>
                      <a:latin typeface="Calibri" pitchFamily="34" charset="0"/>
                      <a:cs typeface="Arial" charset="0"/>
                    </a:rPr>
                    <a:t>20,600</a:t>
                  </a:r>
                  <a:r>
                    <a:rPr lang="en-US" sz="1400" smtClean="0">
                      <a:solidFill>
                        <a:srgbClr val="000000"/>
                      </a:solidFill>
                      <a:latin typeface="Calibri" pitchFamily="34" charset="0"/>
                      <a:cs typeface="Arial" charset="0"/>
                      <a:sym typeface="Wingdings" pitchFamily="2" charset="2"/>
                    </a:rPr>
                    <a:t>34,600</a:t>
                  </a:r>
                  <a:r>
                    <a:rPr lang="en-US" sz="1400" smtClean="0">
                      <a:solidFill>
                        <a:srgbClr val="000000"/>
                      </a:solidFill>
                      <a:latin typeface="Calibri" pitchFamily="34" charset="0"/>
                      <a:cs typeface="Arial" charset="0"/>
                    </a:rPr>
                    <a:t> AF</a:t>
                  </a:r>
                </a:p>
              </p:txBody>
            </p:sp>
          </p:grpSp>
          <p:cxnSp>
            <p:nvCxnSpPr>
              <p:cNvPr id="250" name="Straight Connector 249"/>
              <p:cNvCxnSpPr/>
              <p:nvPr/>
            </p:nvCxnSpPr>
            <p:spPr>
              <a:xfrm>
                <a:off x="990600" y="3062287"/>
                <a:ext cx="1685925" cy="0"/>
              </a:xfrm>
              <a:prstGeom prst="line">
                <a:avLst/>
              </a:prstGeom>
              <a:ln>
                <a:prstDash val="lgDash"/>
              </a:ln>
            </p:spPr>
            <p:style>
              <a:lnRef idx="2">
                <a:schemeClr val="accent4"/>
              </a:lnRef>
              <a:fillRef idx="0">
                <a:schemeClr val="accent4"/>
              </a:fillRef>
              <a:effectRef idx="1">
                <a:schemeClr val="accent4"/>
              </a:effectRef>
              <a:fontRef idx="minor">
                <a:schemeClr val="tx1"/>
              </a:fontRef>
            </p:style>
          </p:cxnSp>
        </p:grpSp>
        <p:sp>
          <p:nvSpPr>
            <p:cNvPr id="14412" name="TextBox 25"/>
            <p:cNvSpPr txBox="1">
              <a:spLocks noChangeArrowheads="1"/>
            </p:cNvSpPr>
            <p:nvPr/>
          </p:nvSpPr>
          <p:spPr bwMode="auto">
            <a:xfrm>
              <a:off x="0" y="3033713"/>
              <a:ext cx="1143000" cy="830262"/>
            </a:xfrm>
            <a:prstGeom prst="rect">
              <a:avLst/>
            </a:prstGeom>
            <a:noFill/>
            <a:ln w="9525">
              <a:noFill/>
              <a:miter lim="800000"/>
              <a:headEnd/>
              <a:tailEnd/>
            </a:ln>
          </p:spPr>
          <p:txBody>
            <a:bodyPr>
              <a:spAutoFit/>
            </a:bodyPr>
            <a:lstStyle/>
            <a:p>
              <a:r>
                <a:rPr lang="en-US" sz="1600" smtClean="0">
                  <a:solidFill>
                    <a:srgbClr val="000000"/>
                  </a:solidFill>
                  <a:latin typeface="Calibri" pitchFamily="34" charset="0"/>
                  <a:cs typeface="Arial" charset="0"/>
                </a:rPr>
                <a:t>Approx.</a:t>
              </a:r>
            </a:p>
            <a:p>
              <a:r>
                <a:rPr lang="en-US" sz="1600" smtClean="0">
                  <a:solidFill>
                    <a:srgbClr val="000000"/>
                  </a:solidFill>
                  <a:latin typeface="Calibri" pitchFamily="34" charset="0"/>
                  <a:cs typeface="Arial" charset="0"/>
                </a:rPr>
                <a:t>Mar. 15</a:t>
              </a:r>
              <a:r>
                <a:rPr lang="en-US" sz="1600" baseline="30000" smtClean="0">
                  <a:solidFill>
                    <a:srgbClr val="000000"/>
                  </a:solidFill>
                  <a:latin typeface="Calibri" pitchFamily="34" charset="0"/>
                  <a:cs typeface="Arial" charset="0"/>
                </a:rPr>
                <a:t>th</a:t>
              </a:r>
              <a:r>
                <a:rPr lang="en-US" sz="1600" smtClean="0">
                  <a:solidFill>
                    <a:srgbClr val="000000"/>
                  </a:solidFill>
                  <a:latin typeface="Calibri" pitchFamily="34" charset="0"/>
                  <a:cs typeface="Arial" charset="0"/>
                </a:rPr>
                <a:t> – End of July</a:t>
              </a:r>
            </a:p>
          </p:txBody>
        </p:sp>
      </p:grpSp>
      <p:grpSp>
        <p:nvGrpSpPr>
          <p:cNvPr id="12" name="Group 92"/>
          <p:cNvGrpSpPr>
            <a:grpSpLocks/>
          </p:cNvGrpSpPr>
          <p:nvPr/>
        </p:nvGrpSpPr>
        <p:grpSpPr bwMode="auto">
          <a:xfrm>
            <a:off x="0" y="1524000"/>
            <a:ext cx="8361363" cy="1981200"/>
            <a:chOff x="0" y="685800"/>
            <a:chExt cx="8361363" cy="1981200"/>
          </a:xfrm>
        </p:grpSpPr>
        <p:cxnSp>
          <p:nvCxnSpPr>
            <p:cNvPr id="103" name="Straight Arrow Connector 102"/>
            <p:cNvCxnSpPr/>
            <p:nvPr/>
          </p:nvCxnSpPr>
          <p:spPr bwMode="auto">
            <a:xfrm>
              <a:off x="2286000" y="1220788"/>
              <a:ext cx="533400" cy="9207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nvGrpSpPr>
            <p:cNvPr id="13" name="Group 42"/>
            <p:cNvGrpSpPr>
              <a:grpSpLocks/>
            </p:cNvGrpSpPr>
            <p:nvPr/>
          </p:nvGrpSpPr>
          <p:grpSpPr bwMode="auto">
            <a:xfrm>
              <a:off x="762000" y="685800"/>
              <a:ext cx="2057400" cy="914400"/>
              <a:chOff x="762000" y="685800"/>
              <a:chExt cx="2057400" cy="914400"/>
            </a:xfrm>
          </p:grpSpPr>
          <p:grpSp>
            <p:nvGrpSpPr>
              <p:cNvPr id="14" name="Group 39"/>
              <p:cNvGrpSpPr>
                <a:grpSpLocks/>
              </p:cNvGrpSpPr>
              <p:nvPr/>
            </p:nvGrpSpPr>
            <p:grpSpPr bwMode="auto">
              <a:xfrm>
                <a:off x="762000" y="685800"/>
                <a:ext cx="1981200" cy="914400"/>
                <a:chOff x="762000" y="685800"/>
                <a:chExt cx="1600200" cy="914400"/>
              </a:xfrm>
            </p:grpSpPr>
            <p:sp>
              <p:nvSpPr>
                <p:cNvPr id="38" name="Trapezoid 37"/>
                <p:cNvSpPr/>
                <p:nvPr/>
              </p:nvSpPr>
              <p:spPr>
                <a:xfrm rot="10800000">
                  <a:off x="837651" y="990600"/>
                  <a:ext cx="1448899" cy="609600"/>
                </a:xfrm>
                <a:prstGeom prst="trapezoid">
                  <a:avLst>
                    <a:gd name="adj" fmla="val 38918"/>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p>
              </p:txBody>
            </p:sp>
            <p:sp>
              <p:nvSpPr>
                <p:cNvPr id="3" name="Trapezoid 2"/>
                <p:cNvSpPr/>
                <p:nvPr/>
              </p:nvSpPr>
              <p:spPr>
                <a:xfrm rot="10800000">
                  <a:off x="762000" y="685800"/>
                  <a:ext cx="1600200" cy="914400"/>
                </a:xfrm>
                <a:prstGeom prst="trapezoid">
                  <a:avLst>
                    <a:gd name="adj" fmla="val 3530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37" name="Straight Connector 36"/>
                <p:cNvCxnSpPr/>
                <p:nvPr/>
              </p:nvCxnSpPr>
              <p:spPr>
                <a:xfrm>
                  <a:off x="837651" y="990600"/>
                  <a:ext cx="144889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14406" name="TextBox 38"/>
              <p:cNvSpPr txBox="1">
                <a:spLocks noChangeArrowheads="1"/>
              </p:cNvSpPr>
              <p:nvPr/>
            </p:nvSpPr>
            <p:spPr bwMode="auto">
              <a:xfrm>
                <a:off x="838200" y="685800"/>
                <a:ext cx="1981200" cy="307777"/>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Max Storage=20,600 AF  </a:t>
                </a:r>
              </a:p>
            </p:txBody>
          </p:sp>
        </p:grpSp>
        <p:grpSp>
          <p:nvGrpSpPr>
            <p:cNvPr id="15" name="Group 254"/>
            <p:cNvGrpSpPr>
              <a:grpSpLocks/>
            </p:cNvGrpSpPr>
            <p:nvPr/>
          </p:nvGrpSpPr>
          <p:grpSpPr bwMode="auto">
            <a:xfrm>
              <a:off x="2824163" y="1382713"/>
              <a:ext cx="5222875" cy="979487"/>
              <a:chOff x="2824163" y="1395413"/>
              <a:chExt cx="5222875" cy="979487"/>
            </a:xfrm>
          </p:grpSpPr>
          <p:cxnSp>
            <p:nvCxnSpPr>
              <p:cNvPr id="68" name="Elbow Connector 67"/>
              <p:cNvCxnSpPr/>
              <p:nvPr/>
            </p:nvCxnSpPr>
            <p:spPr>
              <a:xfrm rot="16200000" flipH="1">
                <a:off x="2798763" y="1420813"/>
                <a:ext cx="217487" cy="166687"/>
              </a:xfrm>
              <a:prstGeom prst="bentConnector3">
                <a:avLst>
                  <a:gd name="adj1" fmla="val 615"/>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9" name="Elbow Connector 68"/>
              <p:cNvCxnSpPr/>
              <p:nvPr/>
            </p:nvCxnSpPr>
            <p:spPr>
              <a:xfrm rot="16200000" flipH="1">
                <a:off x="5699919" y="1823244"/>
                <a:ext cx="217488" cy="165100"/>
              </a:xfrm>
              <a:prstGeom prst="bentConnector3">
                <a:avLst>
                  <a:gd name="adj1" fmla="val 615"/>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1" name="Elbow Connector 80"/>
              <p:cNvCxnSpPr/>
              <p:nvPr/>
            </p:nvCxnSpPr>
            <p:spPr>
              <a:xfrm rot="16200000" flipH="1">
                <a:off x="4317206" y="1626394"/>
                <a:ext cx="217488" cy="165100"/>
              </a:xfrm>
              <a:prstGeom prst="bentConnector3">
                <a:avLst>
                  <a:gd name="adj1" fmla="val 615"/>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2" name="Elbow Connector 81"/>
              <p:cNvCxnSpPr/>
              <p:nvPr/>
            </p:nvCxnSpPr>
            <p:spPr>
              <a:xfrm rot="16200000" flipH="1">
                <a:off x="6838950" y="2030413"/>
                <a:ext cx="217487" cy="166688"/>
              </a:xfrm>
              <a:prstGeom prst="bentConnector3">
                <a:avLst>
                  <a:gd name="adj1" fmla="val 615"/>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5" name="Elbow Connector 84"/>
              <p:cNvCxnSpPr/>
              <p:nvPr/>
            </p:nvCxnSpPr>
            <p:spPr>
              <a:xfrm rot="16200000" flipH="1">
                <a:off x="7855744" y="2183606"/>
                <a:ext cx="215900" cy="166688"/>
              </a:xfrm>
              <a:prstGeom prst="bentConnector3">
                <a:avLst>
                  <a:gd name="adj1" fmla="val 615"/>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7" name="Group 215"/>
            <p:cNvGrpSpPr>
              <a:grpSpLocks/>
            </p:cNvGrpSpPr>
            <p:nvPr/>
          </p:nvGrpSpPr>
          <p:grpSpPr bwMode="auto">
            <a:xfrm>
              <a:off x="2438400" y="1612900"/>
              <a:ext cx="4918075" cy="1003261"/>
              <a:chOff x="2438400" y="1612900"/>
              <a:chExt cx="4918395" cy="1003135"/>
            </a:xfrm>
          </p:grpSpPr>
          <p:cxnSp>
            <p:nvCxnSpPr>
              <p:cNvPr id="87" name="Straight Connector 86"/>
              <p:cNvCxnSpPr/>
              <p:nvPr/>
            </p:nvCxnSpPr>
            <p:spPr>
              <a:xfrm>
                <a:off x="2438400" y="1612900"/>
                <a:ext cx="0" cy="368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438400" y="1752582"/>
                <a:ext cx="4918395" cy="77619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398" name="TextBox 90"/>
              <p:cNvSpPr txBox="1">
                <a:spLocks noChangeArrowheads="1"/>
              </p:cNvSpPr>
              <p:nvPr/>
            </p:nvSpPr>
            <p:spPr bwMode="auto">
              <a:xfrm rot="540000">
                <a:off x="3714750" y="1876260"/>
                <a:ext cx="1939925" cy="739775"/>
              </a:xfrm>
              <a:prstGeom prst="rect">
                <a:avLst/>
              </a:prstGeom>
              <a:noFill/>
              <a:ln w="9525">
                <a:noFill/>
                <a:miter lim="800000"/>
                <a:headEnd/>
                <a:tailEnd/>
              </a:ln>
            </p:spPr>
            <p:txBody>
              <a:bodyPr>
                <a:spAutoFit/>
              </a:bodyPr>
              <a:lstStyle/>
              <a:p>
                <a:pPr algn="ctr"/>
                <a:r>
                  <a:rPr lang="en-US" sz="1400" smtClean="0">
                    <a:solidFill>
                      <a:srgbClr val="000000"/>
                    </a:solidFill>
                    <a:latin typeface="Calibri" pitchFamily="34" charset="0"/>
                    <a:cs typeface="Arial" charset="0"/>
                  </a:rPr>
                  <a:t>Beneficial Recharge</a:t>
                </a:r>
              </a:p>
              <a:p>
                <a:pPr algn="ctr"/>
                <a:r>
                  <a:rPr lang="en-US" sz="1400" smtClean="0">
                    <a:solidFill>
                      <a:srgbClr val="000000"/>
                    </a:solidFill>
                    <a:latin typeface="Calibri" pitchFamily="34" charset="0"/>
                    <a:cs typeface="Arial" charset="0"/>
                  </a:rPr>
                  <a:t>50 CFS</a:t>
                </a:r>
              </a:p>
              <a:p>
                <a:pPr algn="ctr"/>
                <a:r>
                  <a:rPr lang="en-US" sz="1400" b="1" smtClean="0">
                    <a:solidFill>
                      <a:srgbClr val="000000"/>
                    </a:solidFill>
                    <a:latin typeface="Calibri" pitchFamily="34" charset="0"/>
                    <a:cs typeface="Arial" charset="0"/>
                  </a:rPr>
                  <a:t>2,792 AF/yr</a:t>
                </a:r>
              </a:p>
            </p:txBody>
          </p:sp>
        </p:grpSp>
        <p:grpSp>
          <p:nvGrpSpPr>
            <p:cNvPr id="18" name="Group 179"/>
            <p:cNvGrpSpPr>
              <a:grpSpLocks/>
            </p:cNvGrpSpPr>
            <p:nvPr/>
          </p:nvGrpSpPr>
          <p:grpSpPr bwMode="auto">
            <a:xfrm>
              <a:off x="2514600" y="836613"/>
              <a:ext cx="5846763" cy="1830387"/>
              <a:chOff x="2514600" y="850900"/>
              <a:chExt cx="5846763" cy="1830388"/>
            </a:xfrm>
          </p:grpSpPr>
          <p:sp>
            <p:nvSpPr>
              <p:cNvPr id="14380" name="TextBox 22"/>
              <p:cNvSpPr txBox="1">
                <a:spLocks noChangeArrowheads="1"/>
              </p:cNvSpPr>
              <p:nvPr/>
            </p:nvSpPr>
            <p:spPr bwMode="auto">
              <a:xfrm rot="511599">
                <a:off x="2997909" y="1544932"/>
                <a:ext cx="1198904" cy="276999"/>
              </a:xfrm>
              <a:prstGeom prst="rect">
                <a:avLst/>
              </a:prstGeom>
              <a:noFill/>
              <a:ln w="9525">
                <a:noFill/>
                <a:miter lim="800000"/>
                <a:headEnd/>
                <a:tailEnd/>
              </a:ln>
            </p:spPr>
            <p:txBody>
              <a:bodyPr>
                <a:spAutoFit/>
              </a:bodyPr>
              <a:lstStyle/>
              <a:p>
                <a:r>
                  <a:rPr lang="en-US" smtClean="0">
                    <a:solidFill>
                      <a:srgbClr val="000000"/>
                    </a:solidFill>
                    <a:latin typeface="Calibri" pitchFamily="34" charset="0"/>
                    <a:cs typeface="Arial" charset="0"/>
                  </a:rPr>
                  <a:t>Los Banos Creek</a:t>
                </a:r>
              </a:p>
            </p:txBody>
          </p:sp>
          <p:sp>
            <p:nvSpPr>
              <p:cNvPr id="14381" name="TextBox 23"/>
              <p:cNvSpPr txBox="1">
                <a:spLocks noChangeArrowheads="1"/>
              </p:cNvSpPr>
              <p:nvPr/>
            </p:nvSpPr>
            <p:spPr bwMode="auto">
              <a:xfrm rot="511599">
                <a:off x="5805035" y="2007630"/>
                <a:ext cx="1212297" cy="276999"/>
              </a:xfrm>
              <a:prstGeom prst="rect">
                <a:avLst/>
              </a:prstGeom>
              <a:noFill/>
              <a:ln w="9525">
                <a:noFill/>
                <a:miter lim="800000"/>
                <a:headEnd/>
                <a:tailEnd/>
              </a:ln>
            </p:spPr>
            <p:txBody>
              <a:bodyPr>
                <a:spAutoFit/>
              </a:bodyPr>
              <a:lstStyle/>
              <a:p>
                <a:r>
                  <a:rPr lang="en-US" smtClean="0">
                    <a:solidFill>
                      <a:srgbClr val="000000"/>
                    </a:solidFill>
                    <a:latin typeface="Calibri" pitchFamily="34" charset="0"/>
                    <a:cs typeface="Arial" charset="0"/>
                  </a:rPr>
                  <a:t>Los Banos Creek</a:t>
                </a:r>
              </a:p>
            </p:txBody>
          </p:sp>
          <p:grpSp>
            <p:nvGrpSpPr>
              <p:cNvPr id="19" name="Group 138"/>
              <p:cNvGrpSpPr>
                <a:grpSpLocks/>
              </p:cNvGrpSpPr>
              <p:nvPr/>
            </p:nvGrpSpPr>
            <p:grpSpPr bwMode="auto">
              <a:xfrm>
                <a:off x="2514600" y="850900"/>
                <a:ext cx="5846763" cy="1830388"/>
                <a:chOff x="2514600" y="850900"/>
                <a:chExt cx="5846763" cy="1830388"/>
              </a:xfrm>
            </p:grpSpPr>
            <p:cxnSp>
              <p:nvCxnSpPr>
                <p:cNvPr id="184" name="Straight Connector 183"/>
                <p:cNvCxnSpPr/>
                <p:nvPr/>
              </p:nvCxnSpPr>
              <p:spPr>
                <a:xfrm>
                  <a:off x="7391400" y="1182687"/>
                  <a:ext cx="0" cy="14986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384" name="TextBox 21"/>
                <p:cNvSpPr txBox="1">
                  <a:spLocks noChangeArrowheads="1"/>
                </p:cNvSpPr>
                <p:nvPr/>
              </p:nvSpPr>
              <p:spPr bwMode="auto">
                <a:xfrm>
                  <a:off x="6884988" y="850900"/>
                  <a:ext cx="1014412" cy="331788"/>
                </a:xfrm>
                <a:prstGeom prst="rect">
                  <a:avLst/>
                </a:prstGeom>
                <a:noFill/>
                <a:ln w="9525">
                  <a:noFill/>
                  <a:miter lim="800000"/>
                  <a:headEnd/>
                  <a:tailEnd/>
                </a:ln>
              </p:spPr>
              <p:txBody>
                <a:bodyPr>
                  <a:spAutoFit/>
                </a:bodyPr>
                <a:lstStyle/>
                <a:p>
                  <a:r>
                    <a:rPr lang="en-US" sz="1800" smtClean="0">
                      <a:solidFill>
                        <a:srgbClr val="000000"/>
                      </a:solidFill>
                      <a:latin typeface="Calibri" pitchFamily="34" charset="0"/>
                      <a:cs typeface="Arial" charset="0"/>
                    </a:rPr>
                    <a:t>Hwy 152</a:t>
                  </a:r>
                </a:p>
              </p:txBody>
            </p:sp>
            <p:grpSp>
              <p:nvGrpSpPr>
                <p:cNvPr id="20" name="Group 121"/>
                <p:cNvGrpSpPr>
                  <a:grpSpLocks/>
                </p:cNvGrpSpPr>
                <p:nvPr/>
              </p:nvGrpSpPr>
              <p:grpSpPr bwMode="auto">
                <a:xfrm>
                  <a:off x="2514600" y="990600"/>
                  <a:ext cx="5846763" cy="1284288"/>
                  <a:chOff x="2514600" y="990600"/>
                  <a:chExt cx="5846763" cy="1284288"/>
                </a:xfrm>
              </p:grpSpPr>
              <p:cxnSp>
                <p:nvCxnSpPr>
                  <p:cNvPr id="190" name="Straight Connector 189"/>
                  <p:cNvCxnSpPr/>
                  <p:nvPr/>
                </p:nvCxnSpPr>
                <p:spPr>
                  <a:xfrm>
                    <a:off x="2514600" y="1371600"/>
                    <a:ext cx="4876800" cy="762001"/>
                  </a:xfrm>
                  <a:prstGeom prst="line">
                    <a:avLst/>
                  </a:prstGeom>
                  <a:ln/>
                </p:spPr>
                <p:style>
                  <a:lnRef idx="2">
                    <a:schemeClr val="accent5"/>
                  </a:lnRef>
                  <a:fillRef idx="0">
                    <a:schemeClr val="accent5"/>
                  </a:fillRef>
                  <a:effectRef idx="1">
                    <a:schemeClr val="accent5"/>
                  </a:effectRef>
                  <a:fontRef idx="minor">
                    <a:schemeClr val="tx1"/>
                  </a:fontRef>
                </p:style>
              </p:cxnSp>
              <p:grpSp>
                <p:nvGrpSpPr>
                  <p:cNvPr id="21" name="Group 115"/>
                  <p:cNvGrpSpPr>
                    <a:grpSpLocks/>
                  </p:cNvGrpSpPr>
                  <p:nvPr/>
                </p:nvGrpSpPr>
                <p:grpSpPr bwMode="auto">
                  <a:xfrm>
                    <a:off x="5029200" y="1327151"/>
                    <a:ext cx="762000" cy="425450"/>
                    <a:chOff x="4394200" y="1371601"/>
                    <a:chExt cx="762000" cy="425450"/>
                  </a:xfrm>
                </p:grpSpPr>
                <p:sp>
                  <p:nvSpPr>
                    <p:cNvPr id="196" name="Trapezoid 14"/>
                    <p:cNvSpPr/>
                    <p:nvPr/>
                  </p:nvSpPr>
                  <p:spPr>
                    <a:xfrm rot="10800000">
                      <a:off x="4394200" y="1371600"/>
                      <a:ext cx="762000" cy="425450"/>
                    </a:xfrm>
                    <a:prstGeom prst="trapezoi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393" name="TextBox 15"/>
                    <p:cNvSpPr txBox="1">
                      <a:spLocks noChangeArrowheads="1"/>
                    </p:cNvSpPr>
                    <p:nvPr/>
                  </p:nvSpPr>
                  <p:spPr bwMode="auto">
                    <a:xfrm>
                      <a:off x="4470400" y="1430338"/>
                      <a:ext cx="606425" cy="307777"/>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DMC</a:t>
                      </a:r>
                    </a:p>
                  </p:txBody>
                </p:sp>
              </p:grpSp>
              <p:cxnSp>
                <p:nvCxnSpPr>
                  <p:cNvPr id="192" name="Straight Connector 191"/>
                  <p:cNvCxnSpPr/>
                  <p:nvPr/>
                </p:nvCxnSpPr>
                <p:spPr>
                  <a:xfrm>
                    <a:off x="7391400" y="2133601"/>
                    <a:ext cx="969963" cy="141287"/>
                  </a:xfrm>
                  <a:prstGeom prst="line">
                    <a:avLst/>
                  </a:prstGeom>
                  <a:ln/>
                </p:spPr>
                <p:style>
                  <a:lnRef idx="2">
                    <a:schemeClr val="accent2"/>
                  </a:lnRef>
                  <a:fillRef idx="0">
                    <a:schemeClr val="accent2"/>
                  </a:fillRef>
                  <a:effectRef idx="1">
                    <a:schemeClr val="accent2"/>
                  </a:effectRef>
                  <a:fontRef idx="minor">
                    <a:schemeClr val="tx1"/>
                  </a:fontRef>
                </p:style>
              </p:cxnSp>
              <p:grpSp>
                <p:nvGrpSpPr>
                  <p:cNvPr id="22" name="Group 120"/>
                  <p:cNvGrpSpPr>
                    <a:grpSpLocks/>
                  </p:cNvGrpSpPr>
                  <p:nvPr/>
                </p:nvGrpSpPr>
                <p:grpSpPr bwMode="auto">
                  <a:xfrm>
                    <a:off x="3581400" y="990600"/>
                    <a:ext cx="990600" cy="533400"/>
                    <a:chOff x="3276600" y="841375"/>
                    <a:chExt cx="990600" cy="533400"/>
                  </a:xfrm>
                </p:grpSpPr>
                <p:sp>
                  <p:nvSpPr>
                    <p:cNvPr id="194" name="Trapezoid 193"/>
                    <p:cNvSpPr/>
                    <p:nvPr/>
                  </p:nvSpPr>
                  <p:spPr>
                    <a:xfrm rot="10800000">
                      <a:off x="3276600" y="841375"/>
                      <a:ext cx="914400" cy="533400"/>
                    </a:xfrm>
                    <a:prstGeom prst="trapezoi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391" name="TextBox 15"/>
                    <p:cNvSpPr txBox="1">
                      <a:spLocks noChangeArrowheads="1"/>
                    </p:cNvSpPr>
                    <p:nvPr/>
                  </p:nvSpPr>
                  <p:spPr bwMode="auto">
                    <a:xfrm>
                      <a:off x="3276600" y="914400"/>
                      <a:ext cx="990600" cy="307777"/>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Aqueduct</a:t>
                      </a:r>
                    </a:p>
                  </p:txBody>
                </p:sp>
              </p:grpSp>
            </p:grpSp>
          </p:grpSp>
        </p:grpSp>
        <p:sp>
          <p:nvSpPr>
            <p:cNvPr id="14378" name="TextBox 4"/>
            <p:cNvSpPr txBox="1">
              <a:spLocks noChangeArrowheads="1"/>
            </p:cNvSpPr>
            <p:nvPr/>
          </p:nvSpPr>
          <p:spPr bwMode="auto">
            <a:xfrm>
              <a:off x="0" y="1143000"/>
              <a:ext cx="1219200" cy="584775"/>
            </a:xfrm>
            <a:prstGeom prst="rect">
              <a:avLst/>
            </a:prstGeom>
            <a:noFill/>
            <a:ln w="9525">
              <a:noFill/>
              <a:miter lim="800000"/>
              <a:headEnd/>
              <a:tailEnd/>
            </a:ln>
          </p:spPr>
          <p:txBody>
            <a:bodyPr>
              <a:spAutoFit/>
            </a:bodyPr>
            <a:lstStyle/>
            <a:p>
              <a:r>
                <a:rPr lang="en-US" sz="1600" smtClean="0">
                  <a:solidFill>
                    <a:srgbClr val="000000"/>
                  </a:solidFill>
                  <a:latin typeface="Calibri" pitchFamily="34" charset="0"/>
                  <a:cs typeface="Arial" charset="0"/>
                </a:rPr>
                <a:t>Sept. 15 –Mar. 15 </a:t>
              </a:r>
            </a:p>
          </p:txBody>
        </p:sp>
        <p:sp>
          <p:nvSpPr>
            <p:cNvPr id="14379" name="TextBox 119"/>
            <p:cNvSpPr txBox="1">
              <a:spLocks noChangeArrowheads="1"/>
            </p:cNvSpPr>
            <p:nvPr/>
          </p:nvSpPr>
          <p:spPr bwMode="auto">
            <a:xfrm>
              <a:off x="1143000" y="1143000"/>
              <a:ext cx="1352550" cy="307777"/>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200-1,000 CFS</a:t>
              </a:r>
            </a:p>
          </p:txBody>
        </p:sp>
      </p:grpSp>
      <p:grpSp>
        <p:nvGrpSpPr>
          <p:cNvPr id="23" name="Group 95"/>
          <p:cNvGrpSpPr>
            <a:grpSpLocks/>
          </p:cNvGrpSpPr>
          <p:nvPr/>
        </p:nvGrpSpPr>
        <p:grpSpPr bwMode="auto">
          <a:xfrm>
            <a:off x="152400" y="9205913"/>
            <a:ext cx="8285163" cy="2528887"/>
            <a:chOff x="152400" y="4252913"/>
            <a:chExt cx="8285163" cy="2528887"/>
          </a:xfrm>
        </p:grpSpPr>
        <p:grpSp>
          <p:nvGrpSpPr>
            <p:cNvPr id="24" name="Group 253"/>
            <p:cNvGrpSpPr>
              <a:grpSpLocks/>
            </p:cNvGrpSpPr>
            <p:nvPr/>
          </p:nvGrpSpPr>
          <p:grpSpPr bwMode="auto">
            <a:xfrm>
              <a:off x="838200" y="4252913"/>
              <a:ext cx="2057400" cy="1417637"/>
              <a:chOff x="838200" y="4114800"/>
              <a:chExt cx="2057400" cy="1417637"/>
            </a:xfrm>
          </p:grpSpPr>
          <p:grpSp>
            <p:nvGrpSpPr>
              <p:cNvPr id="25" name="Group 43"/>
              <p:cNvGrpSpPr>
                <a:grpSpLocks/>
              </p:cNvGrpSpPr>
              <p:nvPr/>
            </p:nvGrpSpPr>
            <p:grpSpPr bwMode="auto">
              <a:xfrm>
                <a:off x="838200" y="4114800"/>
                <a:ext cx="2057400" cy="1417637"/>
                <a:chOff x="762000" y="182563"/>
                <a:chExt cx="2057400" cy="1417637"/>
              </a:xfrm>
            </p:grpSpPr>
            <p:grpSp>
              <p:nvGrpSpPr>
                <p:cNvPr id="26" name="Group 39"/>
                <p:cNvGrpSpPr>
                  <a:grpSpLocks/>
                </p:cNvGrpSpPr>
                <p:nvPr/>
              </p:nvGrpSpPr>
              <p:grpSpPr bwMode="auto">
                <a:xfrm>
                  <a:off x="762000" y="685800"/>
                  <a:ext cx="1981200" cy="914400"/>
                  <a:chOff x="762000" y="685800"/>
                  <a:chExt cx="1600200" cy="914400"/>
                </a:xfrm>
              </p:grpSpPr>
              <p:sp>
                <p:nvSpPr>
                  <p:cNvPr id="78" name="Trapezoid 77"/>
                  <p:cNvSpPr/>
                  <p:nvPr/>
                </p:nvSpPr>
                <p:spPr>
                  <a:xfrm rot="10800000">
                    <a:off x="862012" y="1035050"/>
                    <a:ext cx="1438641" cy="565150"/>
                  </a:xfrm>
                  <a:prstGeom prst="trapezoid">
                    <a:avLst>
                      <a:gd name="adj" fmla="val 39178"/>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p>
                </p:txBody>
              </p:sp>
              <p:sp>
                <p:nvSpPr>
                  <p:cNvPr id="79" name="Trapezoid 2"/>
                  <p:cNvSpPr/>
                  <p:nvPr/>
                </p:nvSpPr>
                <p:spPr>
                  <a:xfrm rot="10800000">
                    <a:off x="762000" y="685800"/>
                    <a:ext cx="1600200" cy="914400"/>
                  </a:xfrm>
                  <a:prstGeom prst="trapezoid">
                    <a:avLst>
                      <a:gd name="adj" fmla="val 3530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80" name="Straight Connector 79"/>
                  <p:cNvCxnSpPr/>
                  <p:nvPr/>
                </p:nvCxnSpPr>
                <p:spPr>
                  <a:xfrm>
                    <a:off x="762000" y="730250"/>
                    <a:ext cx="16002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14369" name="TextBox 76"/>
                <p:cNvSpPr txBox="1">
                  <a:spLocks noChangeArrowheads="1"/>
                </p:cNvSpPr>
                <p:nvPr/>
              </p:nvSpPr>
              <p:spPr bwMode="auto">
                <a:xfrm>
                  <a:off x="838200" y="182563"/>
                  <a:ext cx="1981200" cy="523220"/>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Max. Storage</a:t>
                  </a:r>
                </a:p>
                <a:p>
                  <a:r>
                    <a:rPr lang="en-US" sz="1400" smtClean="0">
                      <a:solidFill>
                        <a:srgbClr val="000000"/>
                      </a:solidFill>
                      <a:latin typeface="Calibri" pitchFamily="34" charset="0"/>
                      <a:cs typeface="Arial" charset="0"/>
                    </a:rPr>
                    <a:t>=34,600</a:t>
                  </a:r>
                  <a:r>
                    <a:rPr lang="en-US" sz="1400" smtClean="0">
                      <a:solidFill>
                        <a:srgbClr val="000000"/>
                      </a:solidFill>
                      <a:latin typeface="Calibri" pitchFamily="34" charset="0"/>
                      <a:cs typeface="Arial" charset="0"/>
                      <a:sym typeface="Wingdings" pitchFamily="2" charset="2"/>
                    </a:rPr>
                    <a:t>20,600 AF</a:t>
                  </a:r>
                  <a:endParaRPr lang="en-US" sz="1400" smtClean="0">
                    <a:solidFill>
                      <a:srgbClr val="000000"/>
                    </a:solidFill>
                    <a:latin typeface="Calibri" pitchFamily="34" charset="0"/>
                    <a:cs typeface="Arial" charset="0"/>
                  </a:endParaRPr>
                </a:p>
              </p:txBody>
            </p:sp>
          </p:grpSp>
          <p:cxnSp>
            <p:nvCxnSpPr>
              <p:cNvPr id="252" name="Straight Connector 251"/>
              <p:cNvCxnSpPr/>
              <p:nvPr/>
            </p:nvCxnSpPr>
            <p:spPr>
              <a:xfrm>
                <a:off x="990600" y="4953000"/>
                <a:ext cx="1685925" cy="0"/>
              </a:xfrm>
              <a:prstGeom prst="line">
                <a:avLst/>
              </a:prstGeom>
              <a:ln>
                <a:prstDash val="lgDash"/>
              </a:ln>
            </p:spPr>
            <p:style>
              <a:lnRef idx="2">
                <a:schemeClr val="accent4"/>
              </a:lnRef>
              <a:fillRef idx="0">
                <a:schemeClr val="accent4"/>
              </a:fillRef>
              <a:effectRef idx="1">
                <a:schemeClr val="accent4"/>
              </a:effectRef>
              <a:fontRef idx="minor">
                <a:schemeClr val="tx1"/>
              </a:fontRef>
            </p:style>
          </p:cxnSp>
        </p:grpSp>
        <p:sp>
          <p:nvSpPr>
            <p:cNvPr id="14351" name="TextBox 45"/>
            <p:cNvSpPr txBox="1">
              <a:spLocks noChangeArrowheads="1"/>
            </p:cNvSpPr>
            <p:nvPr/>
          </p:nvSpPr>
          <p:spPr bwMode="auto">
            <a:xfrm>
              <a:off x="152400" y="4922838"/>
              <a:ext cx="835025" cy="646331"/>
            </a:xfrm>
            <a:prstGeom prst="rect">
              <a:avLst/>
            </a:prstGeom>
            <a:noFill/>
            <a:ln w="9525">
              <a:noFill/>
              <a:miter lim="800000"/>
              <a:headEnd/>
              <a:tailEnd/>
            </a:ln>
          </p:spPr>
          <p:txBody>
            <a:bodyPr>
              <a:spAutoFit/>
            </a:bodyPr>
            <a:lstStyle/>
            <a:p>
              <a:r>
                <a:rPr lang="en-US" sz="1800" smtClean="0">
                  <a:solidFill>
                    <a:srgbClr val="000000"/>
                  </a:solidFill>
                  <a:latin typeface="Calibri" pitchFamily="34" charset="0"/>
                  <a:cs typeface="Arial" charset="0"/>
                </a:rPr>
                <a:t>Aug. – Sept.</a:t>
              </a:r>
            </a:p>
          </p:txBody>
        </p:sp>
        <p:grpSp>
          <p:nvGrpSpPr>
            <p:cNvPr id="27" name="Group 197"/>
            <p:cNvGrpSpPr>
              <a:grpSpLocks/>
            </p:cNvGrpSpPr>
            <p:nvPr/>
          </p:nvGrpSpPr>
          <p:grpSpPr bwMode="auto">
            <a:xfrm>
              <a:off x="2590800" y="5091113"/>
              <a:ext cx="5846763" cy="1690687"/>
              <a:chOff x="2514600" y="990600"/>
              <a:chExt cx="5846763" cy="1690688"/>
            </a:xfrm>
          </p:grpSpPr>
          <p:sp>
            <p:nvSpPr>
              <p:cNvPr id="14353" name="TextBox 22"/>
              <p:cNvSpPr txBox="1">
                <a:spLocks noChangeArrowheads="1"/>
              </p:cNvSpPr>
              <p:nvPr/>
            </p:nvSpPr>
            <p:spPr bwMode="auto">
              <a:xfrm rot="511599">
                <a:off x="2913888" y="1500860"/>
                <a:ext cx="1233361" cy="276999"/>
              </a:xfrm>
              <a:prstGeom prst="rect">
                <a:avLst/>
              </a:prstGeom>
              <a:noFill/>
              <a:ln w="9525">
                <a:noFill/>
                <a:miter lim="800000"/>
                <a:headEnd/>
                <a:tailEnd/>
              </a:ln>
            </p:spPr>
            <p:txBody>
              <a:bodyPr>
                <a:spAutoFit/>
              </a:bodyPr>
              <a:lstStyle/>
              <a:p>
                <a:r>
                  <a:rPr lang="en-US" smtClean="0">
                    <a:solidFill>
                      <a:srgbClr val="000000"/>
                    </a:solidFill>
                    <a:latin typeface="Calibri" pitchFamily="34" charset="0"/>
                    <a:cs typeface="Arial" charset="0"/>
                  </a:rPr>
                  <a:t>Los Banos Creek</a:t>
                </a:r>
              </a:p>
            </p:txBody>
          </p:sp>
          <p:sp>
            <p:nvSpPr>
              <p:cNvPr id="14354" name="TextBox 23"/>
              <p:cNvSpPr txBox="1">
                <a:spLocks noChangeArrowheads="1"/>
              </p:cNvSpPr>
              <p:nvPr/>
            </p:nvSpPr>
            <p:spPr bwMode="auto">
              <a:xfrm rot="511599">
                <a:off x="5778000" y="1942584"/>
                <a:ext cx="1285536" cy="276999"/>
              </a:xfrm>
              <a:prstGeom prst="rect">
                <a:avLst/>
              </a:prstGeom>
              <a:noFill/>
              <a:ln w="9525">
                <a:noFill/>
                <a:miter lim="800000"/>
                <a:headEnd/>
                <a:tailEnd/>
              </a:ln>
            </p:spPr>
            <p:txBody>
              <a:bodyPr>
                <a:spAutoFit/>
              </a:bodyPr>
              <a:lstStyle/>
              <a:p>
                <a:r>
                  <a:rPr lang="en-US" smtClean="0">
                    <a:solidFill>
                      <a:srgbClr val="000000"/>
                    </a:solidFill>
                    <a:latin typeface="Calibri" pitchFamily="34" charset="0"/>
                    <a:cs typeface="Arial" charset="0"/>
                  </a:rPr>
                  <a:t>Los Banos Creek</a:t>
                </a:r>
              </a:p>
            </p:txBody>
          </p:sp>
          <p:grpSp>
            <p:nvGrpSpPr>
              <p:cNvPr id="28" name="Group 138"/>
              <p:cNvGrpSpPr>
                <a:grpSpLocks/>
              </p:cNvGrpSpPr>
              <p:nvPr/>
            </p:nvGrpSpPr>
            <p:grpSpPr bwMode="auto">
              <a:xfrm>
                <a:off x="2514600" y="990600"/>
                <a:ext cx="5846763" cy="1690688"/>
                <a:chOff x="2514600" y="990600"/>
                <a:chExt cx="5846763" cy="1690688"/>
              </a:xfrm>
            </p:grpSpPr>
            <p:cxnSp>
              <p:nvCxnSpPr>
                <p:cNvPr id="202" name="Straight Connector 201"/>
                <p:cNvCxnSpPr/>
                <p:nvPr/>
              </p:nvCxnSpPr>
              <p:spPr>
                <a:xfrm>
                  <a:off x="7391400" y="1182687"/>
                  <a:ext cx="0" cy="14986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121"/>
                <p:cNvGrpSpPr>
                  <a:grpSpLocks/>
                </p:cNvGrpSpPr>
                <p:nvPr/>
              </p:nvGrpSpPr>
              <p:grpSpPr bwMode="auto">
                <a:xfrm>
                  <a:off x="2514600" y="990600"/>
                  <a:ext cx="5846763" cy="1284287"/>
                  <a:chOff x="2514600" y="990600"/>
                  <a:chExt cx="5846763" cy="1284287"/>
                </a:xfrm>
              </p:grpSpPr>
              <p:cxnSp>
                <p:nvCxnSpPr>
                  <p:cNvPr id="208" name="Straight Connector 207"/>
                  <p:cNvCxnSpPr/>
                  <p:nvPr/>
                </p:nvCxnSpPr>
                <p:spPr>
                  <a:xfrm>
                    <a:off x="2514600" y="1371600"/>
                    <a:ext cx="4876800" cy="762001"/>
                  </a:xfrm>
                  <a:prstGeom prst="line">
                    <a:avLst/>
                  </a:prstGeom>
                  <a:ln/>
                </p:spPr>
                <p:style>
                  <a:lnRef idx="2">
                    <a:schemeClr val="accent5"/>
                  </a:lnRef>
                  <a:fillRef idx="0">
                    <a:schemeClr val="accent5"/>
                  </a:fillRef>
                  <a:effectRef idx="1">
                    <a:schemeClr val="accent5"/>
                  </a:effectRef>
                  <a:fontRef idx="minor">
                    <a:schemeClr val="tx1"/>
                  </a:fontRef>
                </p:style>
              </p:cxnSp>
              <p:grpSp>
                <p:nvGrpSpPr>
                  <p:cNvPr id="30" name="Group 115"/>
                  <p:cNvGrpSpPr>
                    <a:grpSpLocks/>
                  </p:cNvGrpSpPr>
                  <p:nvPr/>
                </p:nvGrpSpPr>
                <p:grpSpPr bwMode="auto">
                  <a:xfrm>
                    <a:off x="5029200" y="1327150"/>
                    <a:ext cx="762000" cy="425450"/>
                    <a:chOff x="4394200" y="1371600"/>
                    <a:chExt cx="762000" cy="425450"/>
                  </a:xfrm>
                </p:grpSpPr>
                <p:sp>
                  <p:nvSpPr>
                    <p:cNvPr id="214" name="Trapezoid 14"/>
                    <p:cNvSpPr/>
                    <p:nvPr/>
                  </p:nvSpPr>
                  <p:spPr>
                    <a:xfrm rot="10800000">
                      <a:off x="4394200" y="1371600"/>
                      <a:ext cx="762000" cy="425450"/>
                    </a:xfrm>
                    <a:prstGeom prst="trapezoi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365" name="TextBox 15"/>
                    <p:cNvSpPr txBox="1">
                      <a:spLocks noChangeArrowheads="1"/>
                    </p:cNvSpPr>
                    <p:nvPr/>
                  </p:nvSpPr>
                  <p:spPr bwMode="auto">
                    <a:xfrm>
                      <a:off x="4471988" y="1371600"/>
                      <a:ext cx="606425" cy="307777"/>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DMC</a:t>
                      </a:r>
                    </a:p>
                  </p:txBody>
                </p:sp>
              </p:grpSp>
              <p:cxnSp>
                <p:nvCxnSpPr>
                  <p:cNvPr id="210" name="Straight Connector 209"/>
                  <p:cNvCxnSpPr/>
                  <p:nvPr/>
                </p:nvCxnSpPr>
                <p:spPr>
                  <a:xfrm>
                    <a:off x="7391400" y="2133601"/>
                    <a:ext cx="969963" cy="141287"/>
                  </a:xfrm>
                  <a:prstGeom prst="line">
                    <a:avLst/>
                  </a:prstGeom>
                  <a:ln/>
                </p:spPr>
                <p:style>
                  <a:lnRef idx="2">
                    <a:schemeClr val="accent2"/>
                  </a:lnRef>
                  <a:fillRef idx="0">
                    <a:schemeClr val="accent2"/>
                  </a:fillRef>
                  <a:effectRef idx="1">
                    <a:schemeClr val="accent2"/>
                  </a:effectRef>
                  <a:fontRef idx="minor">
                    <a:schemeClr val="tx1"/>
                  </a:fontRef>
                </p:style>
              </p:cxnSp>
              <p:grpSp>
                <p:nvGrpSpPr>
                  <p:cNvPr id="31" name="Group 120"/>
                  <p:cNvGrpSpPr>
                    <a:grpSpLocks/>
                  </p:cNvGrpSpPr>
                  <p:nvPr/>
                </p:nvGrpSpPr>
                <p:grpSpPr bwMode="auto">
                  <a:xfrm>
                    <a:off x="3581400" y="990600"/>
                    <a:ext cx="990600" cy="533400"/>
                    <a:chOff x="3276600" y="841375"/>
                    <a:chExt cx="990600" cy="533400"/>
                  </a:xfrm>
                </p:grpSpPr>
                <p:sp>
                  <p:nvSpPr>
                    <p:cNvPr id="212" name="Trapezoid 211"/>
                    <p:cNvSpPr/>
                    <p:nvPr/>
                  </p:nvSpPr>
                  <p:spPr>
                    <a:xfrm rot="10800000">
                      <a:off x="3276600" y="841375"/>
                      <a:ext cx="914400" cy="533400"/>
                    </a:xfrm>
                    <a:prstGeom prst="trapezoi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4363" name="TextBox 15"/>
                    <p:cNvSpPr txBox="1">
                      <a:spLocks noChangeArrowheads="1"/>
                    </p:cNvSpPr>
                    <p:nvPr/>
                  </p:nvSpPr>
                  <p:spPr bwMode="auto">
                    <a:xfrm>
                      <a:off x="3276600" y="914400"/>
                      <a:ext cx="990600" cy="307777"/>
                    </a:xfrm>
                    <a:prstGeom prst="rect">
                      <a:avLst/>
                    </a:prstGeom>
                    <a:noFill/>
                    <a:ln w="9525">
                      <a:noFill/>
                      <a:miter lim="800000"/>
                      <a:headEnd/>
                      <a:tailEnd/>
                    </a:ln>
                  </p:spPr>
                  <p:txBody>
                    <a:bodyPr>
                      <a:spAutoFit/>
                    </a:bodyPr>
                    <a:lstStyle/>
                    <a:p>
                      <a:r>
                        <a:rPr lang="en-US" sz="1400" smtClean="0">
                          <a:solidFill>
                            <a:srgbClr val="000000"/>
                          </a:solidFill>
                          <a:latin typeface="Calibri" pitchFamily="34" charset="0"/>
                          <a:cs typeface="Arial" charset="0"/>
                        </a:rPr>
                        <a:t>Aqueduct</a:t>
                      </a:r>
                    </a:p>
                  </p:txBody>
                </p:sp>
              </p:grpSp>
            </p:grpSp>
          </p:grpSp>
        </p:grpSp>
      </p:grpSp>
      <p:sp>
        <p:nvSpPr>
          <p:cNvPr id="14342" name="TextBox 90"/>
          <p:cNvSpPr txBox="1">
            <a:spLocks noChangeArrowheads="1"/>
          </p:cNvSpPr>
          <p:nvPr/>
        </p:nvSpPr>
        <p:spPr bwMode="auto">
          <a:xfrm>
            <a:off x="0" y="147638"/>
            <a:ext cx="8839200" cy="830262"/>
          </a:xfrm>
          <a:prstGeom prst="rect">
            <a:avLst/>
          </a:prstGeom>
          <a:noFill/>
          <a:ln w="9525">
            <a:noFill/>
            <a:miter lim="800000"/>
            <a:headEnd/>
            <a:tailEnd/>
          </a:ln>
        </p:spPr>
        <p:txBody>
          <a:bodyPr>
            <a:spAutoFit/>
          </a:bodyPr>
          <a:lstStyle/>
          <a:p>
            <a:pPr algn="ctr"/>
            <a:r>
              <a:rPr lang="en-US" sz="2400" b="1" smtClean="0">
                <a:solidFill>
                  <a:prstClr val="black"/>
                </a:solidFill>
                <a:latin typeface="Arial" charset="0"/>
                <a:cs typeface="Arial" charset="0"/>
              </a:rPr>
              <a:t>Proposed Project  – Average Annual Yield = 6,848 Acre Feet</a:t>
            </a:r>
          </a:p>
          <a:p>
            <a:pPr algn="ctr"/>
            <a:r>
              <a:rPr lang="en-US" sz="2400" b="1" smtClean="0">
                <a:solidFill>
                  <a:prstClr val="black"/>
                </a:solidFill>
                <a:latin typeface="Arial" charset="0"/>
                <a:cs typeface="Arial" charset="0"/>
              </a:rPr>
              <a:t>Range 0 to 30,000 Acre Feet</a:t>
            </a:r>
          </a:p>
        </p:txBody>
      </p:sp>
      <p:sp>
        <p:nvSpPr>
          <p:cNvPr id="14343" name="TextBox 38"/>
          <p:cNvSpPr txBox="1">
            <a:spLocks noChangeArrowheads="1"/>
          </p:cNvSpPr>
          <p:nvPr/>
        </p:nvSpPr>
        <p:spPr bwMode="auto">
          <a:xfrm>
            <a:off x="5562600" y="1676400"/>
            <a:ext cx="1066800" cy="461963"/>
          </a:xfrm>
          <a:prstGeom prst="rect">
            <a:avLst/>
          </a:prstGeom>
          <a:noFill/>
          <a:ln w="9525">
            <a:noFill/>
            <a:miter lim="800000"/>
            <a:headEnd/>
            <a:tailEnd/>
          </a:ln>
        </p:spPr>
        <p:txBody>
          <a:bodyPr>
            <a:spAutoFit/>
          </a:bodyPr>
          <a:lstStyle/>
          <a:p>
            <a:r>
              <a:rPr lang="en-US" smtClean="0">
                <a:solidFill>
                  <a:srgbClr val="000000"/>
                </a:solidFill>
                <a:latin typeface="Calibri" pitchFamily="34" charset="0"/>
                <a:cs typeface="Arial" charset="0"/>
              </a:rPr>
              <a:t>250 CFS</a:t>
            </a:r>
          </a:p>
          <a:p>
            <a:r>
              <a:rPr lang="en-US" smtClean="0">
                <a:solidFill>
                  <a:srgbClr val="000000"/>
                </a:solidFill>
                <a:latin typeface="Calibri" pitchFamily="34" charset="0"/>
                <a:cs typeface="Arial" charset="0"/>
              </a:rPr>
              <a:t>6,848 AF/yr</a:t>
            </a:r>
          </a:p>
        </p:txBody>
      </p:sp>
      <p:sp>
        <p:nvSpPr>
          <p:cNvPr id="14344" name="TextBox 38"/>
          <p:cNvSpPr txBox="1">
            <a:spLocks noChangeArrowheads="1"/>
          </p:cNvSpPr>
          <p:nvPr/>
        </p:nvSpPr>
        <p:spPr bwMode="auto">
          <a:xfrm>
            <a:off x="5943600" y="2133600"/>
            <a:ext cx="1371600" cy="677863"/>
          </a:xfrm>
          <a:prstGeom prst="rect">
            <a:avLst/>
          </a:prstGeom>
          <a:noFill/>
          <a:ln w="9525">
            <a:noFill/>
            <a:miter lim="800000"/>
            <a:headEnd/>
            <a:tailEnd/>
          </a:ln>
        </p:spPr>
        <p:txBody>
          <a:bodyPr>
            <a:spAutoFit/>
          </a:bodyPr>
          <a:lstStyle/>
          <a:p>
            <a:r>
              <a:rPr lang="en-US" smtClean="0">
                <a:solidFill>
                  <a:srgbClr val="000000"/>
                </a:solidFill>
                <a:latin typeface="Calibri" pitchFamily="34" charset="0"/>
                <a:cs typeface="Arial" charset="0"/>
              </a:rPr>
              <a:t>DMC Release for recharge 342 AF/yr</a:t>
            </a:r>
          </a:p>
          <a:p>
            <a:endParaRPr lang="en-US" sz="1400" smtClean="0">
              <a:solidFill>
                <a:srgbClr val="000000"/>
              </a:solidFill>
              <a:latin typeface="Calibri" pitchFamily="34" charset="0"/>
              <a:cs typeface="Arial" charset="0"/>
            </a:endParaRPr>
          </a:p>
        </p:txBody>
      </p:sp>
      <p:cxnSp>
        <p:nvCxnSpPr>
          <p:cNvPr id="133" name="Elbow Connector 132"/>
          <p:cNvCxnSpPr/>
          <p:nvPr/>
        </p:nvCxnSpPr>
        <p:spPr bwMode="auto">
          <a:xfrm rot="16200000" flipH="1">
            <a:off x="5765006" y="2693194"/>
            <a:ext cx="217488" cy="165100"/>
          </a:xfrm>
          <a:prstGeom prst="bentConnector3">
            <a:avLst>
              <a:gd name="adj1" fmla="val -1466"/>
            </a:avLst>
          </a:prstGeom>
          <a:ln>
            <a:tailEnd type="arrow"/>
          </a:ln>
        </p:spPr>
        <p:style>
          <a:lnRef idx="2">
            <a:schemeClr val="accent5"/>
          </a:lnRef>
          <a:fillRef idx="0">
            <a:schemeClr val="accent5"/>
          </a:fillRef>
          <a:effectRef idx="1">
            <a:schemeClr val="accent5"/>
          </a:effectRef>
          <a:fontRef idx="minor">
            <a:schemeClr val="tx1"/>
          </a:fontRef>
        </p:style>
      </p:cxnSp>
      <p:sp>
        <p:nvSpPr>
          <p:cNvPr id="140" name="U-Turn Arrow 139"/>
          <p:cNvSpPr/>
          <p:nvPr/>
        </p:nvSpPr>
        <p:spPr>
          <a:xfrm>
            <a:off x="4876800" y="1752600"/>
            <a:ext cx="381000" cy="533400"/>
          </a:xfrm>
          <a:prstGeom prst="uturnArrow">
            <a:avLst>
              <a:gd name="adj1" fmla="val 10236"/>
              <a:gd name="adj2" fmla="val 25000"/>
              <a:gd name="adj3" fmla="val 25000"/>
              <a:gd name="adj4" fmla="val 38184"/>
              <a:gd name="adj5" fmla="val 625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black"/>
              </a:solidFill>
            </a:endParaRPr>
          </a:p>
        </p:txBody>
      </p:sp>
      <p:pic>
        <p:nvPicPr>
          <p:cNvPr id="14347" name="Picture 2"/>
          <p:cNvPicPr>
            <a:picLocks noChangeAspect="1" noChangeArrowheads="1"/>
          </p:cNvPicPr>
          <p:nvPr/>
        </p:nvPicPr>
        <p:blipFill>
          <a:blip r:embed="rId2" cstate="print"/>
          <a:srcRect/>
          <a:stretch>
            <a:fillRect/>
          </a:stretch>
        </p:blipFill>
        <p:spPr bwMode="auto">
          <a:xfrm>
            <a:off x="2743200" y="3810000"/>
            <a:ext cx="3657600" cy="2459038"/>
          </a:xfrm>
          <a:prstGeom prst="rect">
            <a:avLst/>
          </a:prstGeom>
          <a:noFill/>
          <a:ln w="9525">
            <a:noFill/>
            <a:miter lim="800000"/>
            <a:headEnd/>
            <a:tailEnd/>
          </a:ln>
        </p:spPr>
      </p:pic>
      <p:sp>
        <p:nvSpPr>
          <p:cNvPr id="96" name="Rectangle 95"/>
          <p:cNvSpPr/>
          <p:nvPr/>
        </p:nvSpPr>
        <p:spPr>
          <a:xfrm>
            <a:off x="0" y="4038600"/>
            <a:ext cx="2743200" cy="1477963"/>
          </a:xfrm>
          <a:prstGeom prst="rect">
            <a:avLst/>
          </a:prstGeom>
        </p:spPr>
        <p:txBody>
          <a:bodyPr>
            <a:spAutoFit/>
          </a:bodyPr>
          <a:lstStyle/>
          <a:p>
            <a:pPr marL="609600" indent="-609600">
              <a:spcBef>
                <a:spcPct val="20000"/>
              </a:spcBef>
              <a:defRPr/>
            </a:pPr>
            <a:r>
              <a:rPr lang="en-US" sz="1800" kern="0" dirty="0">
                <a:solidFill>
                  <a:prstClr val="white"/>
                </a:solidFill>
                <a:effectLst>
                  <a:outerShdw blurRad="38100" dist="38100" dir="2700000" algn="tl">
                    <a:srgbClr val="000000">
                      <a:alpha val="43137"/>
                    </a:srgbClr>
                  </a:outerShdw>
                </a:effectLst>
                <a:latin typeface="Arial" charset="0"/>
                <a:cs typeface="Arial" charset="0"/>
              </a:rPr>
              <a:t>	</a:t>
            </a:r>
            <a:r>
              <a:rPr lang="en-US" sz="1800" kern="0" dirty="0">
                <a:solidFill>
                  <a:prstClr val="black"/>
                </a:solidFill>
                <a:effectLst>
                  <a:outerShdw blurRad="38100" dist="38100" dir="2700000" algn="tl">
                    <a:srgbClr val="000000">
                      <a:alpha val="43137"/>
                    </a:srgbClr>
                  </a:outerShdw>
                </a:effectLst>
                <a:latin typeface="Arial" charset="0"/>
                <a:cs typeface="Arial" charset="0"/>
              </a:rPr>
              <a:t>LBC Control Weir and Gravity Inlets  to capture LBCDR releases into the DMC. </a:t>
            </a:r>
          </a:p>
        </p:txBody>
      </p:sp>
      <p:sp>
        <p:nvSpPr>
          <p:cNvPr id="97" name="Rectangle 96"/>
          <p:cNvSpPr/>
          <p:nvPr/>
        </p:nvSpPr>
        <p:spPr>
          <a:xfrm>
            <a:off x="6172200" y="3962400"/>
            <a:ext cx="2971800" cy="1477963"/>
          </a:xfrm>
          <a:prstGeom prst="rect">
            <a:avLst/>
          </a:prstGeom>
        </p:spPr>
        <p:txBody>
          <a:bodyPr>
            <a:spAutoFit/>
          </a:bodyPr>
          <a:lstStyle/>
          <a:p>
            <a:pPr marL="609600" indent="-609600">
              <a:spcBef>
                <a:spcPct val="20000"/>
              </a:spcBef>
              <a:defRPr/>
            </a:pPr>
            <a:r>
              <a:rPr lang="en-US" sz="1800" kern="0" dirty="0">
                <a:solidFill>
                  <a:prstClr val="white"/>
                </a:solidFill>
                <a:effectLst>
                  <a:outerShdw blurRad="38100" dist="38100" dir="2700000" algn="tl">
                    <a:srgbClr val="000000">
                      <a:alpha val="43137"/>
                    </a:srgbClr>
                  </a:outerShdw>
                </a:effectLst>
                <a:latin typeface="Arial" charset="0"/>
                <a:cs typeface="Arial" charset="0"/>
              </a:rPr>
              <a:t>	</a:t>
            </a:r>
            <a:r>
              <a:rPr lang="en-US" sz="1800" kern="0" dirty="0">
                <a:solidFill>
                  <a:prstClr val="black"/>
                </a:solidFill>
                <a:effectLst>
                  <a:outerShdw blurRad="38100" dist="38100" dir="2700000" algn="tl">
                    <a:srgbClr val="000000">
                      <a:alpha val="43137"/>
                    </a:srgbClr>
                  </a:outerShdw>
                </a:effectLst>
                <a:latin typeface="Arial" charset="0"/>
                <a:cs typeface="Arial" charset="0"/>
              </a:rPr>
              <a:t>Quantification of Los Banos Creek Channel recharge from LBCDR to Highway 152.</a:t>
            </a:r>
          </a:p>
        </p:txBody>
      </p:sp>
      <p:sp>
        <p:nvSpPr>
          <p:cNvPr id="98" name="TextBox 4"/>
          <p:cNvSpPr txBox="1">
            <a:spLocks noChangeArrowheads="1"/>
          </p:cNvSpPr>
          <p:nvPr/>
        </p:nvSpPr>
        <p:spPr bwMode="auto">
          <a:xfrm>
            <a:off x="336551" y="2914968"/>
            <a:ext cx="2320925" cy="954088"/>
          </a:xfrm>
          <a:prstGeom prst="rect">
            <a:avLst/>
          </a:prstGeom>
          <a:noFill/>
          <a:ln w="9525">
            <a:noFill/>
            <a:miter lim="800000"/>
            <a:headEnd/>
            <a:tailEnd/>
          </a:ln>
        </p:spPr>
        <p:txBody>
          <a:bodyPr wrap="none">
            <a:spAutoFit/>
          </a:bodyPr>
          <a:lstStyle/>
          <a:p>
            <a:r>
              <a:rPr lang="en-US" sz="2800" dirty="0" smtClean="0">
                <a:solidFill>
                  <a:prstClr val="black"/>
                </a:solidFill>
                <a:latin typeface="Arial" charset="0"/>
                <a:cs typeface="Arial" charset="0"/>
              </a:rPr>
              <a:t>Project Costs</a:t>
            </a:r>
          </a:p>
          <a:p>
            <a:r>
              <a:rPr lang="en-US" sz="2800" dirty="0" smtClean="0">
                <a:solidFill>
                  <a:prstClr val="black"/>
                </a:solidFill>
                <a:latin typeface="Arial" charset="0"/>
                <a:cs typeface="Arial" charset="0"/>
              </a:rPr>
              <a:t>$2.4 million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09600" y="1600200"/>
            <a:ext cx="7620000" cy="5029200"/>
          </a:xfrm>
          <a:prstGeom prst="rect">
            <a:avLst/>
          </a:prstGeom>
          <a:noFill/>
          <a:ln w="9525" algn="ctr">
            <a:noFill/>
            <a:round/>
            <a:headEnd/>
            <a:tailEnd/>
          </a:ln>
        </p:spPr>
        <p:txBody>
          <a:bodyPr/>
          <a:lstStyle/>
          <a:p>
            <a:pPr eaLnBrk="0" hangingPunct="0"/>
            <a:endParaRPr lang="en-US" sz="1800" smtClean="0">
              <a:solidFill>
                <a:prstClr val="black"/>
              </a:solidFill>
              <a:latin typeface="Tahoma" pitchFamily="34" charset="0"/>
              <a:cs typeface="Arial" charset="0"/>
            </a:endParaRPr>
          </a:p>
        </p:txBody>
      </p:sp>
      <p:graphicFrame>
        <p:nvGraphicFramePr>
          <p:cNvPr id="7" name="Table 6"/>
          <p:cNvGraphicFramePr>
            <a:graphicFrameLocks noGrp="1"/>
          </p:cNvGraphicFramePr>
          <p:nvPr/>
        </p:nvGraphicFramePr>
        <p:xfrm>
          <a:off x="609600" y="1143000"/>
          <a:ext cx="7620000" cy="5256652"/>
        </p:xfrm>
        <a:graphic>
          <a:graphicData uri="http://schemas.openxmlformats.org/drawingml/2006/table">
            <a:tbl>
              <a:tblPr>
                <a:tableStyleId>{2D5ABB26-0587-4C30-8999-92F81FD0307C}</a:tableStyleId>
              </a:tblPr>
              <a:tblGrid>
                <a:gridCol w="2514600"/>
                <a:gridCol w="1621273"/>
                <a:gridCol w="1274327"/>
                <a:gridCol w="2209800"/>
              </a:tblGrid>
              <a:tr h="302465">
                <a:tc gridSpan="4">
                  <a:txBody>
                    <a:bodyPr/>
                    <a:lstStyle/>
                    <a:p>
                      <a:pPr algn="ctr" fontAlgn="b"/>
                      <a:endParaRPr lang="en-US" sz="2000" b="1" i="0" u="none" strike="noStrike" dirty="0">
                        <a:solidFill>
                          <a:schemeClr val="accent4">
                            <a:lumMod val="10000"/>
                          </a:schemeClr>
                        </a:solidFill>
                        <a:latin typeface="Arial" pitchFamily="34" charset="0"/>
                        <a:cs typeface="Arial" pitchFamily="34" charset="0"/>
                      </a:endParaRPr>
                    </a:p>
                  </a:txBody>
                  <a:tcPr marL="9525" marR="9525" marT="9525" marB="0" anchor="b">
                    <a:lnB w="12700" cap="flat" cmpd="sng" algn="ctr">
                      <a:solidFill>
                        <a:schemeClr val="accent4">
                          <a:lumMod val="1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4444">
                <a:tc rowSpan="2">
                  <a:txBody>
                    <a:bodyPr/>
                    <a:lstStyle/>
                    <a:p>
                      <a:pPr algn="ctr" fontAlgn="ctr"/>
                      <a:r>
                        <a:rPr lang="en-US" sz="1600" b="1" u="none" strike="noStrike" dirty="0">
                          <a:solidFill>
                            <a:schemeClr val="accent4">
                              <a:lumMod val="10000"/>
                            </a:schemeClr>
                          </a:solidFill>
                          <a:latin typeface="Arial" pitchFamily="34" charset="0"/>
                          <a:cs typeface="Arial" pitchFamily="34" charset="0"/>
                        </a:rPr>
                        <a:t>Area</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ctr">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accent5">
                        <a:lumMod val="40000"/>
                        <a:lumOff val="60000"/>
                      </a:schemeClr>
                    </a:solidFill>
                  </a:tcPr>
                </a:tc>
                <a:tc gridSpan="2">
                  <a:txBody>
                    <a:bodyPr/>
                    <a:lstStyle/>
                    <a:p>
                      <a:pPr algn="ctr" fontAlgn="b"/>
                      <a:r>
                        <a:rPr lang="en-US" sz="1600" b="1" u="none" strike="noStrike" dirty="0">
                          <a:solidFill>
                            <a:schemeClr val="accent4">
                              <a:lumMod val="10000"/>
                            </a:schemeClr>
                          </a:solidFill>
                          <a:latin typeface="Arial" pitchFamily="34" charset="0"/>
                          <a:cs typeface="Arial" pitchFamily="34" charset="0"/>
                        </a:rPr>
                        <a:t>Recharge Capacity (AF/yr)</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rowSpan="2">
                  <a:txBody>
                    <a:bodyPr/>
                    <a:lstStyle/>
                    <a:p>
                      <a:pPr algn="ctr" fontAlgn="ctr"/>
                      <a:r>
                        <a:rPr lang="en-US" sz="1600" b="1" u="none" strike="noStrike" dirty="0">
                          <a:solidFill>
                            <a:schemeClr val="accent4">
                              <a:lumMod val="10000"/>
                            </a:schemeClr>
                          </a:solidFill>
                          <a:latin typeface="Arial" pitchFamily="34" charset="0"/>
                          <a:cs typeface="Arial" pitchFamily="34" charset="0"/>
                        </a:rPr>
                        <a:t>Underground Storage Capacity (AF)</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ctr">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accent5">
                        <a:lumMod val="40000"/>
                        <a:lumOff val="60000"/>
                      </a:schemeClr>
                    </a:solidFill>
                  </a:tcPr>
                </a:tc>
              </a:tr>
              <a:tr h="463145">
                <a:tc vMerge="1">
                  <a:txBody>
                    <a:bodyPr/>
                    <a:lstStyle/>
                    <a:p>
                      <a:endParaRPr lang="en-US"/>
                    </a:p>
                  </a:txBody>
                  <a:tcPr/>
                </a:tc>
                <a:tc>
                  <a:txBody>
                    <a:bodyPr/>
                    <a:lstStyle/>
                    <a:p>
                      <a:pPr algn="ctr" fontAlgn="b"/>
                      <a:r>
                        <a:rPr lang="en-US" sz="1600" b="1" u="none" strike="noStrike" dirty="0">
                          <a:solidFill>
                            <a:schemeClr val="accent4">
                              <a:lumMod val="10000"/>
                            </a:schemeClr>
                          </a:solidFill>
                          <a:latin typeface="Arial" pitchFamily="34" charset="0"/>
                          <a:cs typeface="Arial" pitchFamily="34" charset="0"/>
                        </a:rPr>
                        <a:t>Intentional Recharge</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en-US" sz="1600" b="1" u="none" strike="noStrike" dirty="0">
                          <a:solidFill>
                            <a:schemeClr val="accent4">
                              <a:lumMod val="10000"/>
                            </a:schemeClr>
                          </a:solidFill>
                          <a:latin typeface="Arial" pitchFamily="34" charset="0"/>
                          <a:cs typeface="Arial" pitchFamily="34" charset="0"/>
                        </a:rPr>
                        <a:t>In-Lieu</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accent5">
                        <a:lumMod val="40000"/>
                        <a:lumOff val="60000"/>
                      </a:schemeClr>
                    </a:solidFill>
                  </a:tcPr>
                </a:tc>
                <a:tc vMerge="1">
                  <a:txBody>
                    <a:bodyPr/>
                    <a:lstStyle/>
                    <a:p>
                      <a:endParaRPr lang="en-US"/>
                    </a:p>
                  </a:txBody>
                  <a:tcPr/>
                </a:tc>
              </a:tr>
              <a:tr h="299472">
                <a:tc>
                  <a:txBody>
                    <a:bodyPr/>
                    <a:lstStyle/>
                    <a:p>
                      <a:pPr algn="l" fontAlgn="b"/>
                      <a:r>
                        <a:rPr lang="en-US" sz="1600" u="none" strike="noStrike" dirty="0">
                          <a:solidFill>
                            <a:schemeClr val="accent4">
                              <a:lumMod val="10000"/>
                            </a:schemeClr>
                          </a:solidFill>
                          <a:latin typeface="Arial" pitchFamily="34" charset="0"/>
                          <a:cs typeface="Arial" pitchFamily="34" charset="0"/>
                        </a:rPr>
                        <a:t>Orestimba Creek</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20,000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2,000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25,000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9472">
                <a:tc>
                  <a:txBody>
                    <a:bodyPr/>
                    <a:lstStyle/>
                    <a:p>
                      <a:pPr algn="l" fontAlgn="b"/>
                      <a:r>
                        <a:rPr lang="en-US" sz="1600" u="none" strike="noStrike" dirty="0">
                          <a:solidFill>
                            <a:schemeClr val="accent4">
                              <a:lumMod val="10000"/>
                            </a:schemeClr>
                          </a:solidFill>
                          <a:latin typeface="Arial" pitchFamily="34" charset="0"/>
                          <a:cs typeface="Arial" pitchFamily="34" charset="0"/>
                        </a:rPr>
                        <a:t>Garzas Creek</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3,000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&lt;10,000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44390">
                <a:tc>
                  <a:txBody>
                    <a:bodyPr/>
                    <a:lstStyle/>
                    <a:p>
                      <a:pPr algn="l" fontAlgn="b"/>
                      <a:r>
                        <a:rPr lang="en-US" sz="1600" u="none" strike="noStrike" dirty="0">
                          <a:solidFill>
                            <a:schemeClr val="accent4">
                              <a:lumMod val="10000"/>
                            </a:schemeClr>
                          </a:solidFill>
                          <a:latin typeface="Arial" pitchFamily="34" charset="0"/>
                          <a:cs typeface="Arial" pitchFamily="34" charset="0"/>
                        </a:rPr>
                        <a:t>Santa Nella</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5,000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2,500-7,500</a:t>
                      </a:r>
                      <a:r>
                        <a:rPr lang="en-US" sz="1600" u="none" strike="noStrike" baseline="30000" dirty="0">
                          <a:solidFill>
                            <a:schemeClr val="accent4">
                              <a:lumMod val="10000"/>
                            </a:schemeClr>
                          </a:solidFill>
                          <a:latin typeface="Arial" pitchFamily="34" charset="0"/>
                          <a:cs typeface="Arial" pitchFamily="34" charset="0"/>
                        </a:rPr>
                        <a:t>1</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44390">
                <a:tc>
                  <a:txBody>
                    <a:bodyPr/>
                    <a:lstStyle/>
                    <a:p>
                      <a:pPr algn="l" fontAlgn="b"/>
                      <a:r>
                        <a:rPr lang="en-US" sz="1600" u="none" strike="noStrike" dirty="0">
                          <a:solidFill>
                            <a:schemeClr val="accent4">
                              <a:lumMod val="10000"/>
                            </a:schemeClr>
                          </a:solidFill>
                          <a:latin typeface="Arial" pitchFamily="34" charset="0"/>
                          <a:cs typeface="Arial" pitchFamily="34" charset="0"/>
                        </a:rPr>
                        <a:t>Los Banos Creek</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10,000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10,000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15,000-35,000</a:t>
                      </a:r>
                      <a:r>
                        <a:rPr lang="en-US" sz="1600" u="none" strike="noStrike" baseline="30000" dirty="0">
                          <a:solidFill>
                            <a:schemeClr val="accent4">
                              <a:lumMod val="10000"/>
                            </a:schemeClr>
                          </a:solidFill>
                          <a:latin typeface="Arial" pitchFamily="34" charset="0"/>
                          <a:cs typeface="Arial" pitchFamily="34" charset="0"/>
                        </a:rPr>
                        <a:t>2</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9472">
                <a:tc>
                  <a:txBody>
                    <a:bodyPr/>
                    <a:lstStyle/>
                    <a:p>
                      <a:pPr algn="l" fontAlgn="b"/>
                      <a:r>
                        <a:rPr lang="en-US" sz="1600" u="none" strike="noStrike" dirty="0">
                          <a:solidFill>
                            <a:schemeClr val="accent4">
                              <a:lumMod val="10000"/>
                            </a:schemeClr>
                          </a:solidFill>
                          <a:latin typeface="Arial" pitchFamily="34" charset="0"/>
                          <a:cs typeface="Arial" pitchFamily="34" charset="0"/>
                        </a:rPr>
                        <a:t>B&amp;B Ranch</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5,000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10,000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9472">
                <a:tc>
                  <a:txBody>
                    <a:bodyPr/>
                    <a:lstStyle/>
                    <a:p>
                      <a:pPr algn="l" fontAlgn="b"/>
                      <a:r>
                        <a:rPr lang="en-US" sz="1600" u="none" strike="noStrike" dirty="0">
                          <a:solidFill>
                            <a:schemeClr val="accent4">
                              <a:lumMod val="10000"/>
                            </a:schemeClr>
                          </a:solidFill>
                          <a:latin typeface="Arial" pitchFamily="34" charset="0"/>
                          <a:cs typeface="Arial" pitchFamily="34" charset="0"/>
                        </a:rPr>
                        <a:t>East of Firebaugh</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3,000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&lt;7,000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52454">
                <a:tc>
                  <a:txBody>
                    <a:bodyPr/>
                    <a:lstStyle/>
                    <a:p>
                      <a:pPr algn="l" fontAlgn="b"/>
                      <a:r>
                        <a:rPr lang="en-US" sz="1600" u="none" strike="noStrike" dirty="0">
                          <a:solidFill>
                            <a:schemeClr val="accent4">
                              <a:lumMod val="10000"/>
                            </a:schemeClr>
                          </a:solidFill>
                          <a:latin typeface="Arial" pitchFamily="34" charset="0"/>
                          <a:cs typeface="Arial" pitchFamily="34" charset="0"/>
                        </a:rPr>
                        <a:t>New Columbia Ranch</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16,000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11,000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80,000-130,000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9472">
                <a:tc>
                  <a:txBody>
                    <a:bodyPr/>
                    <a:lstStyle/>
                    <a:p>
                      <a:pPr algn="l" fontAlgn="b"/>
                      <a:r>
                        <a:rPr lang="en-US" sz="1600" u="none" strike="noStrike" dirty="0">
                          <a:solidFill>
                            <a:schemeClr val="accent4">
                              <a:lumMod val="10000"/>
                            </a:schemeClr>
                          </a:solidFill>
                          <a:latin typeface="Arial" pitchFamily="34" charset="0"/>
                          <a:cs typeface="Arial" pitchFamily="34" charset="0"/>
                        </a:rPr>
                        <a:t>Red Top</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3,000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4">
                              <a:lumMod val="10000"/>
                            </a:schemeClr>
                          </a:solidFill>
                          <a:latin typeface="Arial" pitchFamily="34" charset="0"/>
                          <a:cs typeface="Arial" pitchFamily="34" charset="0"/>
                        </a:rPr>
                        <a:t>20,000-30-000</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58132">
                <a:tc>
                  <a:txBody>
                    <a:bodyPr/>
                    <a:lstStyle/>
                    <a:p>
                      <a:pPr algn="l" fontAlgn="b"/>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bg1"/>
                    </a:solidFill>
                  </a:tcPr>
                </a:tc>
                <a:tc>
                  <a:txBody>
                    <a:bodyPr/>
                    <a:lstStyle/>
                    <a:p>
                      <a:pPr algn="r" fontAlgn="b"/>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bg1"/>
                    </a:solidFill>
                  </a:tcPr>
                </a:tc>
                <a:tc>
                  <a:txBody>
                    <a:bodyPr/>
                    <a:lstStyle/>
                    <a:p>
                      <a:pPr algn="r" fontAlgn="b"/>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bg1"/>
                    </a:solidFill>
                  </a:tcPr>
                </a:tc>
                <a:tc>
                  <a:txBody>
                    <a:bodyPr/>
                    <a:lstStyle/>
                    <a:p>
                      <a:pPr algn="l" fontAlgn="b"/>
                      <a:r>
                        <a:rPr lang="en-US" sz="1600" u="none" strike="noStrike" dirty="0">
                          <a:solidFill>
                            <a:schemeClr val="accent4">
                              <a:lumMod val="10000"/>
                            </a:schemeClr>
                          </a:solidFill>
                          <a:latin typeface="Arial" pitchFamily="34" charset="0"/>
                          <a:cs typeface="Arial" pitchFamily="34" charset="0"/>
                        </a:rPr>
                        <a:t> </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bg1"/>
                    </a:solidFill>
                  </a:tcPr>
                </a:tc>
              </a:tr>
              <a:tr h="299472">
                <a:tc>
                  <a:txBody>
                    <a:bodyPr/>
                    <a:lstStyle/>
                    <a:p>
                      <a:pPr algn="l" fontAlgn="b"/>
                      <a:r>
                        <a:rPr lang="en-US" sz="1600" b="1" u="none" strike="noStrike" dirty="0">
                          <a:solidFill>
                            <a:schemeClr val="accent4">
                              <a:lumMod val="10000"/>
                            </a:schemeClr>
                          </a:solidFill>
                          <a:latin typeface="Arial" pitchFamily="34" charset="0"/>
                          <a:cs typeface="Arial" pitchFamily="34" charset="0"/>
                        </a:rPr>
                        <a:t>Total</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accent4">
                              <a:lumMod val="10000"/>
                            </a:schemeClr>
                          </a:solidFill>
                          <a:latin typeface="Arial" pitchFamily="34" charset="0"/>
                          <a:cs typeface="Arial" pitchFamily="34" charset="0"/>
                        </a:rPr>
                        <a:t>65,000</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accent4">
                              <a:lumMod val="10000"/>
                            </a:schemeClr>
                          </a:solidFill>
                          <a:latin typeface="Arial" pitchFamily="34" charset="0"/>
                          <a:cs typeface="Arial" pitchFamily="34" charset="0"/>
                        </a:rPr>
                        <a:t>23,000</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accent4">
                              <a:lumMod val="10000"/>
                            </a:schemeClr>
                          </a:solidFill>
                          <a:latin typeface="Arial" pitchFamily="34" charset="0"/>
                          <a:cs typeface="Arial" pitchFamily="34" charset="0"/>
                        </a:rPr>
                        <a:t>153,000-250,000</a:t>
                      </a:r>
                      <a:endParaRPr lang="en-US" sz="1600" b="1" i="0" u="none" strike="noStrike" dirty="0">
                        <a:solidFill>
                          <a:schemeClr val="accent4">
                            <a:lumMod val="10000"/>
                          </a:schemeClr>
                        </a:solidFill>
                        <a:latin typeface="Arial" pitchFamily="34" charset="0"/>
                        <a:cs typeface="Arial" pitchFamily="34" charset="0"/>
                      </a:endParaRPr>
                    </a:p>
                  </a:txBody>
                  <a:tcPr marL="9525" marR="9525" marT="9525" marB="0" anchor="b">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solidFill>
                      <a:schemeClr val="bg1"/>
                    </a:solidFill>
                  </a:tcPr>
                </a:tc>
              </a:tr>
              <a:tr h="344390">
                <a:tc gridSpan="4">
                  <a:txBody>
                    <a:bodyPr/>
                    <a:lstStyle/>
                    <a:p>
                      <a:pPr algn="l" fontAlgn="b"/>
                      <a:r>
                        <a:rPr lang="en-US" sz="1600" u="none" strike="noStrike" baseline="30000" dirty="0">
                          <a:solidFill>
                            <a:schemeClr val="accent4">
                              <a:lumMod val="10000"/>
                            </a:schemeClr>
                          </a:solidFill>
                          <a:latin typeface="Arial" pitchFamily="34" charset="0"/>
                          <a:cs typeface="Arial" pitchFamily="34" charset="0"/>
                        </a:rPr>
                        <a:t>1</a:t>
                      </a:r>
                      <a:r>
                        <a:rPr lang="en-US" sz="1600" u="none" strike="noStrike" dirty="0">
                          <a:solidFill>
                            <a:schemeClr val="accent4">
                              <a:lumMod val="10000"/>
                            </a:schemeClr>
                          </a:solidFill>
                          <a:latin typeface="Arial" pitchFamily="34" charset="0"/>
                          <a:cs typeface="Arial" pitchFamily="34" charset="0"/>
                        </a:rPr>
                        <a:t>  Greater space would be available if the shallow groundwater levels were first lowered.</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lnT w="12700" cap="flat" cmpd="sng" algn="ctr">
                      <a:solidFill>
                        <a:schemeClr val="accent4">
                          <a:lumMod val="1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42042">
                <a:tc gridSpan="4">
                  <a:txBody>
                    <a:bodyPr/>
                    <a:lstStyle/>
                    <a:p>
                      <a:pPr algn="l" fontAlgn="b"/>
                      <a:r>
                        <a:rPr lang="en-US" sz="1600" u="none" strike="noStrike" baseline="30000" dirty="0">
                          <a:solidFill>
                            <a:schemeClr val="accent4">
                              <a:lumMod val="10000"/>
                            </a:schemeClr>
                          </a:solidFill>
                          <a:latin typeface="Arial" pitchFamily="34" charset="0"/>
                          <a:cs typeface="Arial" pitchFamily="34" charset="0"/>
                        </a:rPr>
                        <a:t>2</a:t>
                      </a:r>
                      <a:r>
                        <a:rPr lang="en-US" sz="1600" u="none" strike="noStrike" dirty="0">
                          <a:solidFill>
                            <a:schemeClr val="accent4">
                              <a:lumMod val="10000"/>
                            </a:schemeClr>
                          </a:solidFill>
                          <a:latin typeface="Arial" pitchFamily="34" charset="0"/>
                          <a:cs typeface="Arial" pitchFamily="34" charset="0"/>
                        </a:rPr>
                        <a:t>  The available storage space varies considerably, based on depth to water</a:t>
                      </a:r>
                      <a:br>
                        <a:rPr lang="en-US" sz="1600" u="none" strike="noStrike" dirty="0">
                          <a:solidFill>
                            <a:schemeClr val="accent4">
                              <a:lumMod val="10000"/>
                            </a:schemeClr>
                          </a:solidFill>
                          <a:latin typeface="Arial" pitchFamily="34" charset="0"/>
                          <a:cs typeface="Arial" pitchFamily="34" charset="0"/>
                        </a:rPr>
                      </a:br>
                      <a:r>
                        <a:rPr lang="en-US" sz="1600" u="none" strike="noStrike" dirty="0">
                          <a:solidFill>
                            <a:schemeClr val="accent4">
                              <a:lumMod val="10000"/>
                            </a:schemeClr>
                          </a:solidFill>
                          <a:latin typeface="Arial" pitchFamily="34" charset="0"/>
                          <a:cs typeface="Arial" pitchFamily="34" charset="0"/>
                        </a:rPr>
                        <a:t>(</a:t>
                      </a:r>
                      <a:r>
                        <a:rPr lang="en-US" sz="1600" u="none" strike="noStrike" dirty="0" smtClean="0">
                          <a:solidFill>
                            <a:schemeClr val="accent4">
                              <a:lumMod val="10000"/>
                            </a:schemeClr>
                          </a:solidFill>
                          <a:latin typeface="Arial" pitchFamily="34" charset="0"/>
                          <a:cs typeface="Arial" pitchFamily="34" charset="0"/>
                        </a:rPr>
                        <a:t>i.e., </a:t>
                      </a:r>
                      <a:r>
                        <a:rPr lang="en-US" sz="1600" u="none" strike="noStrike" dirty="0">
                          <a:solidFill>
                            <a:schemeClr val="accent4">
                              <a:lumMod val="10000"/>
                            </a:schemeClr>
                          </a:solidFill>
                          <a:latin typeface="Arial" pitchFamily="34" charset="0"/>
                          <a:cs typeface="Arial" pitchFamily="34" charset="0"/>
                        </a:rPr>
                        <a:t>wet years versus droughts).</a:t>
                      </a:r>
                      <a:endParaRPr lang="en-US" sz="1600" b="0" i="0" u="none" strike="noStrike" dirty="0">
                        <a:solidFill>
                          <a:schemeClr val="accent4">
                            <a:lumMod val="10000"/>
                          </a:schemeClr>
                        </a:solidFill>
                        <a:latin typeface="Arial" pitchFamily="34" charset="0"/>
                        <a:cs typeface="Arial" pitchFamily="34" charset="0"/>
                      </a:endParaRPr>
                    </a:p>
                  </a:txBody>
                  <a:tcPr marL="9525" marR="9525" marT="9525"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2"/>
          <p:cNvSpPr txBox="1">
            <a:spLocks noChangeArrowheads="1"/>
          </p:cNvSpPr>
          <p:nvPr/>
        </p:nvSpPr>
        <p:spPr>
          <a:xfrm>
            <a:off x="0" y="76200"/>
            <a:ext cx="9144000" cy="838200"/>
          </a:xfrm>
          <a:prstGeom prst="rect">
            <a:avLst/>
          </a:prstGeom>
        </p:spPr>
        <p:txBody>
          <a:bodyPr/>
          <a:lstStyle/>
          <a:p>
            <a:pPr algn="ctr">
              <a:defRPr/>
            </a:pPr>
            <a:r>
              <a:rPr lang="en-US" sz="2400" b="1" kern="0" dirty="0">
                <a:solidFill>
                  <a:prstClr val="black"/>
                </a:solidFill>
                <a:latin typeface="Tahoma" pitchFamily="34" charset="0"/>
                <a:ea typeface="Tahoma" pitchFamily="34" charset="0"/>
                <a:cs typeface="Tahoma" pitchFamily="34" charset="0"/>
              </a:rPr>
              <a:t>San Joaquin River Exchange Contractors Water Authority</a:t>
            </a:r>
            <a:r>
              <a:rPr lang="en-US" sz="2800" b="1" kern="0" dirty="0">
                <a:solidFill>
                  <a:prstClr val="black"/>
                </a:solidFill>
                <a:latin typeface="Tahoma" pitchFamily="34" charset="0"/>
                <a:ea typeface="Tahoma" pitchFamily="34" charset="0"/>
                <a:cs typeface="Tahoma" pitchFamily="34" charset="0"/>
              </a:rPr>
              <a:t/>
            </a:r>
            <a:br>
              <a:rPr lang="en-US" sz="2800" b="1" kern="0" dirty="0">
                <a:solidFill>
                  <a:prstClr val="black"/>
                </a:solidFill>
                <a:latin typeface="Tahoma" pitchFamily="34" charset="0"/>
                <a:ea typeface="Tahoma" pitchFamily="34" charset="0"/>
                <a:cs typeface="Tahoma" pitchFamily="34" charset="0"/>
              </a:rPr>
            </a:br>
            <a:r>
              <a:rPr lang="en-US" sz="2800" b="1" kern="0" dirty="0">
                <a:solidFill>
                  <a:prstClr val="black"/>
                </a:solidFill>
                <a:latin typeface="Tahoma" pitchFamily="34" charset="0"/>
                <a:ea typeface="Tahoma" pitchFamily="34" charset="0"/>
                <a:cs typeface="Tahoma" pitchFamily="34" charset="0"/>
              </a:rPr>
              <a:t>Initial Recharge and Recovery Projects </a:t>
            </a:r>
          </a:p>
          <a:p>
            <a:pPr algn="ctr">
              <a:defRPr/>
            </a:pPr>
            <a:r>
              <a:rPr lang="en-US" sz="1800" b="1" dirty="0">
                <a:solidFill>
                  <a:prstClr val="black"/>
                </a:solidFill>
                <a:latin typeface="Tahoma" pitchFamily="34" charset="0"/>
                <a:ea typeface="Tahoma" pitchFamily="34" charset="0"/>
                <a:cs typeface="Tahoma" pitchFamily="34" charset="0"/>
              </a:rPr>
              <a:t>Summary of Estimated Groundwater Storage Capacity </a:t>
            </a:r>
          </a:p>
          <a:p>
            <a:pPr fontAlgn="auto">
              <a:spcBef>
                <a:spcPts val="0"/>
              </a:spcBef>
              <a:spcAft>
                <a:spcPts val="0"/>
              </a:spcAft>
              <a:defRPr/>
            </a:pPr>
            <a:r>
              <a:rPr lang="en-US" sz="2000" b="1" dirty="0">
                <a:solidFill>
                  <a:prstClr val="black"/>
                </a:solidFill>
                <a:latin typeface="Tahoma" pitchFamily="34" charset="0"/>
                <a:ea typeface="Tahoma" pitchFamily="34" charset="0"/>
                <a:cs typeface="Tahoma" pitchFamily="34" charset="0"/>
              </a:rPr>
              <a:t>        Kenneth D. Schmidt &amp; Associates – January 2011</a:t>
            </a:r>
            <a:endParaRPr lang="en-US" sz="2000" dirty="0">
              <a:solidFill>
                <a:prstClr val="black"/>
              </a:solidFill>
              <a:latin typeface="Tahoma" pitchFamily="34" charset="0"/>
              <a:ea typeface="Tahoma" pitchFamily="34" charset="0"/>
              <a:cs typeface="Tahoma" pitchFamily="34" charset="0"/>
            </a:endParaRPr>
          </a:p>
          <a:p>
            <a:pPr>
              <a:defRPr/>
            </a:pPr>
            <a:endParaRPr lang="en-US" sz="2800" kern="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a:xfrm>
            <a:off x="0" y="6381750"/>
            <a:ext cx="9144000" cy="476250"/>
          </a:xfrm>
        </p:spPr>
        <p:txBody>
          <a:bodyPr/>
          <a:lstStyle/>
          <a:p>
            <a:pPr algn="ctr">
              <a:defRPr/>
            </a:pPr>
            <a:fld id="{798607C2-D7F4-409C-9480-24DEF4E97895}" type="slidenum">
              <a:rPr lang="en-US" smtClean="0">
                <a:solidFill>
                  <a:prstClr val="black">
                    <a:tint val="75000"/>
                  </a:prstClr>
                </a:solidFill>
              </a:rPr>
              <a:pPr algn="ctr">
                <a:defRPr/>
              </a:pPr>
              <a:t>17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610600" y="6381750"/>
            <a:ext cx="533400" cy="476250"/>
          </a:xfrm>
        </p:spPr>
        <p:txBody>
          <a:bodyPr anchor="t"/>
          <a:lstStyle/>
          <a:p>
            <a:pPr algn="ctr">
              <a:defRPr/>
            </a:pPr>
            <a:fld id="{5D6E1A50-10DF-472B-AABC-A9EB41F96EDC}" type="slidenum">
              <a:rPr lang="en-US" smtClean="0">
                <a:solidFill>
                  <a:prstClr val="black">
                    <a:tint val="75000"/>
                  </a:prstClr>
                </a:solidFill>
                <a:latin typeface="Tahoma" pitchFamily="34" charset="0"/>
                <a:ea typeface="Tahoma" pitchFamily="34" charset="0"/>
                <a:cs typeface="Tahoma" pitchFamily="34" charset="0"/>
              </a:rPr>
              <a:pPr algn="ctr">
                <a:defRPr/>
              </a:pPr>
              <a:t>18</a:t>
            </a:fld>
            <a:endParaRPr lang="en-US" dirty="0">
              <a:solidFill>
                <a:prstClr val="black">
                  <a:tint val="75000"/>
                </a:prstClr>
              </a:solidFill>
              <a:latin typeface="Tahoma" pitchFamily="34" charset="0"/>
              <a:ea typeface="Tahoma" pitchFamily="34" charset="0"/>
              <a:cs typeface="Tahoma" pitchFamily="34" charset="0"/>
            </a:endParaRPr>
          </a:p>
        </p:txBody>
      </p:sp>
      <p:pic>
        <p:nvPicPr>
          <p:cNvPr id="3075" name="Content Placeholder 6" descr="Ingomar_Camp13 Vicinity Map Cropped.jpg"/>
          <p:cNvPicPr>
            <a:picLocks noGrp="1" noChangeAspect="1"/>
          </p:cNvPicPr>
          <p:nvPr>
            <p:ph idx="1"/>
          </p:nvPr>
        </p:nvPicPr>
        <p:blipFill>
          <a:blip r:embed="rId2" cstate="print"/>
          <a:srcRect/>
          <a:stretch>
            <a:fillRect/>
          </a:stretch>
        </p:blipFill>
        <p:spPr>
          <a:xfrm>
            <a:off x="3810000" y="0"/>
            <a:ext cx="4052888" cy="5715000"/>
          </a:xfrm>
        </p:spPr>
      </p:pic>
      <p:pic>
        <p:nvPicPr>
          <p:cNvPr id="8" name="Picture 7" descr="Ingomar_Camp13 Vicinity Map Legend.jpg"/>
          <p:cNvPicPr>
            <a:picLocks noChangeAspect="1"/>
          </p:cNvPicPr>
          <p:nvPr/>
        </p:nvPicPr>
        <p:blipFill>
          <a:blip r:embed="rId3" cstate="print"/>
          <a:srcRect l="1210" t="3908" r="2016" b="15326"/>
          <a:stretch>
            <a:fillRect/>
          </a:stretch>
        </p:blipFill>
        <p:spPr>
          <a:xfrm>
            <a:off x="715963" y="3810000"/>
            <a:ext cx="4424362"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7" name="Title 1"/>
          <p:cNvSpPr>
            <a:spLocks noGrp="1"/>
          </p:cNvSpPr>
          <p:nvPr>
            <p:ph type="title"/>
          </p:nvPr>
        </p:nvSpPr>
        <p:spPr>
          <a:xfrm>
            <a:off x="0" y="152400"/>
            <a:ext cx="3581400" cy="3048000"/>
          </a:xfrm>
        </p:spPr>
        <p:txBody>
          <a:bodyPr/>
          <a:lstStyle/>
          <a:p>
            <a:r>
              <a:rPr lang="en-US" sz="2800" b="1" smtClean="0">
                <a:solidFill>
                  <a:srgbClr val="002060"/>
                </a:solidFill>
                <a:latin typeface="Tahoma" pitchFamily="34" charset="0"/>
                <a:cs typeface="Tahoma" pitchFamily="34" charset="0"/>
              </a:rPr>
              <a:t>Conceptual Pilot Water Recharge and Recovery/</a:t>
            </a:r>
            <a:r>
              <a:rPr lang="en-US" sz="2800" b="1" u="sng" smtClean="0">
                <a:solidFill>
                  <a:srgbClr val="002060"/>
                </a:solidFill>
                <a:latin typeface="Tahoma" pitchFamily="34" charset="0"/>
                <a:cs typeface="Tahoma" pitchFamily="34" charset="0"/>
              </a:rPr>
              <a:t>Surface Storage</a:t>
            </a:r>
            <a:r>
              <a:rPr lang="en-US" sz="2800" b="1" smtClean="0">
                <a:solidFill>
                  <a:srgbClr val="002060"/>
                </a:solidFill>
                <a:latin typeface="Tahoma" pitchFamily="34" charset="0"/>
                <a:cs typeface="Tahoma" pitchFamily="34" charset="0"/>
              </a:rPr>
              <a:t> Projects </a:t>
            </a:r>
          </a:p>
        </p:txBody>
      </p:sp>
      <p:pic>
        <p:nvPicPr>
          <p:cNvPr id="3078" name="Picture 13" descr="W:\Employee Correspondence\Eklund\P&amp;P TEMPLATES\Images\Provost  Pritchard LOGO.jpg"/>
          <p:cNvPicPr>
            <a:picLocks noChangeAspect="1" noChangeArrowheads="1"/>
          </p:cNvPicPr>
          <p:nvPr/>
        </p:nvPicPr>
        <p:blipFill>
          <a:blip r:embed="rId4" cstate="print"/>
          <a:srcRect/>
          <a:stretch>
            <a:fillRect/>
          </a:stretch>
        </p:blipFill>
        <p:spPr bwMode="auto">
          <a:xfrm>
            <a:off x="3810000" y="4953000"/>
            <a:ext cx="914400" cy="614363"/>
          </a:xfrm>
          <a:prstGeom prst="rect">
            <a:avLst/>
          </a:prstGeom>
          <a:noFill/>
          <a:ln w="9525">
            <a:noFill/>
            <a:miter lim="800000"/>
            <a:headEnd/>
            <a:tailEnd/>
          </a:ln>
        </p:spPr>
      </p:pic>
      <p:sp>
        <p:nvSpPr>
          <p:cNvPr id="3079" name="Rectangle 7"/>
          <p:cNvSpPr>
            <a:spLocks noChangeArrowheads="1"/>
          </p:cNvSpPr>
          <p:nvPr/>
        </p:nvSpPr>
        <p:spPr bwMode="auto">
          <a:xfrm rot="240000">
            <a:off x="3451225" y="3135313"/>
            <a:ext cx="333375" cy="630237"/>
          </a:xfrm>
          <a:prstGeom prst="rect">
            <a:avLst/>
          </a:prstGeom>
          <a:solidFill>
            <a:schemeClr val="bg1"/>
          </a:solidFill>
          <a:ln w="38100">
            <a:noFill/>
            <a:miter lim="800000"/>
            <a:headEnd/>
            <a:tailEnd/>
          </a:ln>
        </p:spPr>
        <p:txBody>
          <a:bodyPr>
            <a:spAutoFit/>
          </a:bodyPr>
          <a:lstStyle/>
          <a:p>
            <a:pPr algn="r"/>
            <a:r>
              <a:rPr lang="en-US" sz="1900" b="1" smtClean="0">
                <a:solidFill>
                  <a:srgbClr val="000000"/>
                </a:solidFill>
                <a:latin typeface="Arial" charset="0"/>
                <a:cs typeface="Arial" charset="0"/>
                <a:sym typeface="Wingdings" pitchFamily="2" charset="2"/>
              </a:rPr>
              <a:t>N</a:t>
            </a:r>
            <a:r>
              <a:rPr lang="en-US" sz="1600" smtClean="0">
                <a:solidFill>
                  <a:srgbClr val="000000"/>
                </a:solidFill>
                <a:latin typeface="Arial" charset="0"/>
                <a:cs typeface="Arial" charset="0"/>
                <a:sym typeface="Wingdings" pitchFamily="2" charset="2"/>
              </a:rPr>
              <a:t></a:t>
            </a:r>
            <a:endParaRPr lang="en-US" sz="1600" smtClean="0">
              <a:solidFill>
                <a:srgbClr val="000000"/>
              </a:solidFill>
              <a:latin typeface="Arial" charset="0"/>
              <a:cs typeface="Arial" charset="0"/>
            </a:endParaRPr>
          </a:p>
        </p:txBody>
      </p:sp>
      <p:sp>
        <p:nvSpPr>
          <p:cNvPr id="10" name="Oval 9"/>
          <p:cNvSpPr/>
          <p:nvPr/>
        </p:nvSpPr>
        <p:spPr>
          <a:xfrm>
            <a:off x="4267200" y="2362200"/>
            <a:ext cx="990600" cy="533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Oval 10"/>
          <p:cNvSpPr/>
          <p:nvPr/>
        </p:nvSpPr>
        <p:spPr>
          <a:xfrm>
            <a:off x="6019800" y="3810000"/>
            <a:ext cx="990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cxnSp>
        <p:nvCxnSpPr>
          <p:cNvPr id="13" name="Straight Arrow Connector 12"/>
          <p:cNvCxnSpPr>
            <a:endCxn id="11" idx="2"/>
          </p:cNvCxnSpPr>
          <p:nvPr/>
        </p:nvCxnSpPr>
        <p:spPr>
          <a:xfrm flipV="1">
            <a:off x="3200400" y="4076700"/>
            <a:ext cx="2819400" cy="266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200400" y="2819400"/>
            <a:ext cx="1447800" cy="152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457200" y="4876800"/>
            <a:ext cx="6324600" cy="523875"/>
          </a:xfrm>
          <a:prstGeom prst="rect">
            <a:avLst/>
          </a:prstGeom>
          <a:noFill/>
          <a:ln w="9525">
            <a:noFill/>
            <a:miter lim="800000"/>
            <a:headEnd/>
            <a:tailEnd/>
          </a:ln>
        </p:spPr>
        <p:txBody>
          <a:bodyPr>
            <a:spAutoFit/>
          </a:bodyPr>
          <a:lstStyle/>
          <a:p>
            <a:pPr marL="342900" indent="-342900" eaLnBrk="0" hangingPunct="0">
              <a:spcBef>
                <a:spcPct val="50000"/>
              </a:spcBef>
            </a:pPr>
            <a:r>
              <a:rPr lang="en-US" sz="2800" smtClean="0">
                <a:solidFill>
                  <a:prstClr val="black"/>
                </a:solidFill>
                <a:latin typeface="Tahoma" pitchFamily="34" charset="0"/>
                <a:cs typeface="Tahoma" pitchFamily="34" charset="0"/>
              </a:rPr>
              <a:t>	</a:t>
            </a:r>
          </a:p>
        </p:txBody>
      </p:sp>
      <p:sp>
        <p:nvSpPr>
          <p:cNvPr id="15" name="Slide Number Placeholder 5"/>
          <p:cNvSpPr>
            <a:spLocks noGrp="1"/>
          </p:cNvSpPr>
          <p:nvPr>
            <p:ph type="sldNum" sz="quarter" idx="12"/>
          </p:nvPr>
        </p:nvSpPr>
        <p:spPr>
          <a:xfrm>
            <a:off x="8610600" y="6381750"/>
            <a:ext cx="533400" cy="476250"/>
          </a:xfrm>
        </p:spPr>
        <p:txBody>
          <a:bodyPr anchor="t"/>
          <a:lstStyle/>
          <a:p>
            <a:pPr algn="ctr">
              <a:defRPr/>
            </a:pPr>
            <a:fld id="{310E13CD-71A5-408F-B2AC-42A43AF86B50}" type="slidenum">
              <a:rPr lang="en-US" smtClean="0">
                <a:solidFill>
                  <a:prstClr val="black">
                    <a:tint val="75000"/>
                  </a:prstClr>
                </a:solidFill>
                <a:latin typeface="Tahoma" pitchFamily="34" charset="0"/>
                <a:ea typeface="Tahoma" pitchFamily="34" charset="0"/>
                <a:cs typeface="Tahoma" pitchFamily="34" charset="0"/>
              </a:rPr>
              <a:pPr algn="ctr">
                <a:defRPr/>
              </a:pPr>
              <a:t>19</a:t>
            </a:fld>
            <a:endParaRPr lang="en-US" dirty="0">
              <a:solidFill>
                <a:prstClr val="black">
                  <a:tint val="75000"/>
                </a:prstClr>
              </a:solidFill>
              <a:latin typeface="Tahoma" pitchFamily="34" charset="0"/>
              <a:ea typeface="Tahoma" pitchFamily="34" charset="0"/>
              <a:cs typeface="Tahoma" pitchFamily="34" charset="0"/>
            </a:endParaRPr>
          </a:p>
        </p:txBody>
      </p:sp>
      <p:graphicFrame>
        <p:nvGraphicFramePr>
          <p:cNvPr id="8" name="Content Placeholder 7"/>
          <p:cNvGraphicFramePr>
            <a:graphicFrameLocks noGrp="1"/>
          </p:cNvGraphicFramePr>
          <p:nvPr>
            <p:ph idx="1"/>
          </p:nvPr>
        </p:nvGraphicFramePr>
        <p:xfrm>
          <a:off x="0" y="1600200"/>
          <a:ext cx="8991599" cy="4526042"/>
        </p:xfrm>
        <a:graphic>
          <a:graphicData uri="http://schemas.openxmlformats.org/drawingml/2006/table">
            <a:tbl>
              <a:tblPr firstRow="1" bandRow="1">
                <a:tableStyleId>{5C22544A-7EE6-4342-B048-85BDC9FD1C3A}</a:tableStyleId>
              </a:tblPr>
              <a:tblGrid>
                <a:gridCol w="1523999"/>
                <a:gridCol w="1143000"/>
                <a:gridCol w="1197843"/>
                <a:gridCol w="965910"/>
                <a:gridCol w="965911"/>
                <a:gridCol w="1518536"/>
                <a:gridCol w="1676400"/>
              </a:tblGrid>
              <a:tr h="611401">
                <a:tc gridSpan="7">
                  <a:txBody>
                    <a:bodyPr/>
                    <a:lstStyle/>
                    <a:p>
                      <a:pPr algn="ctr"/>
                      <a:r>
                        <a:rPr lang="en-US" sz="1800" b="1" cap="none" spc="0" dirty="0" smtClean="0">
                          <a:ln w="18415" cmpd="sng">
                            <a:noFill/>
                            <a:prstDash val="solid"/>
                          </a:ln>
                          <a:solidFill>
                            <a:srgbClr val="FFFFFF"/>
                          </a:solidFill>
                          <a:effectLst/>
                        </a:rPr>
                        <a:t>Surface Storage Projects</a:t>
                      </a:r>
                      <a:endParaRPr lang="en-US" sz="1800" b="1" cap="none" spc="0" dirty="0">
                        <a:ln w="18415" cmpd="sng">
                          <a:noFill/>
                          <a:prstDash val="solid"/>
                        </a:ln>
                        <a:solidFill>
                          <a:srgbClr val="FFFFFF"/>
                        </a:solidFill>
                        <a:effectLst/>
                      </a:endParaRPr>
                    </a:p>
                  </a:txBody>
                  <a:tcPr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997658">
                <a:tc>
                  <a:txBody>
                    <a:bodyPr/>
                    <a:lstStyle/>
                    <a:p>
                      <a:pPr algn="ctr"/>
                      <a:r>
                        <a:rPr lang="en-US" sz="1400" b="1" dirty="0" smtClean="0">
                          <a:solidFill>
                            <a:schemeClr val="tx1"/>
                          </a:solidFill>
                        </a:rPr>
                        <a:t>Project Alternative</a:t>
                      </a:r>
                      <a:endParaRPr lang="en-US" sz="1400" b="1" dirty="0">
                        <a:solidFill>
                          <a:schemeClr val="tx1"/>
                        </a:solidFill>
                      </a:endParaRPr>
                    </a:p>
                  </a:txBody>
                  <a:tcPr anchor="ctr">
                    <a:solidFill>
                      <a:schemeClr val="accent1"/>
                    </a:solidFill>
                  </a:tcPr>
                </a:tc>
                <a:tc>
                  <a:txBody>
                    <a:bodyPr/>
                    <a:lstStyle/>
                    <a:p>
                      <a:pPr algn="ctr"/>
                      <a:r>
                        <a:rPr lang="en-US" sz="1400" b="1" dirty="0" smtClean="0">
                          <a:solidFill>
                            <a:schemeClr val="tx1"/>
                          </a:solidFill>
                        </a:rPr>
                        <a:t>Estimated Capital Costs</a:t>
                      </a:r>
                      <a:endParaRPr lang="en-US" sz="1400" b="1" dirty="0">
                        <a:solidFill>
                          <a:schemeClr val="tx1"/>
                        </a:solidFill>
                      </a:endParaRPr>
                    </a:p>
                  </a:txBody>
                  <a:tcPr anchor="ctr">
                    <a:solidFill>
                      <a:schemeClr val="accent1"/>
                    </a:solidFill>
                  </a:tcPr>
                </a:tc>
                <a:tc>
                  <a:txBody>
                    <a:bodyPr/>
                    <a:lstStyle/>
                    <a:p>
                      <a:pPr algn="ctr"/>
                      <a:r>
                        <a:rPr lang="en-US" sz="1400" b="1" dirty="0" smtClean="0">
                          <a:solidFill>
                            <a:schemeClr val="tx1"/>
                          </a:solidFill>
                        </a:rPr>
                        <a:t>Estimated Capital Annual Costs</a:t>
                      </a:r>
                      <a:endParaRPr lang="en-US" sz="1400" b="1" dirty="0">
                        <a:solidFill>
                          <a:schemeClr val="tx1"/>
                        </a:solidFill>
                      </a:endParaRPr>
                    </a:p>
                  </a:txBody>
                  <a:tcPr anchor="ctr">
                    <a:solidFill>
                      <a:schemeClr val="accent1"/>
                    </a:solidFill>
                  </a:tcPr>
                </a:tc>
                <a:tc>
                  <a:txBody>
                    <a:bodyPr/>
                    <a:lstStyle/>
                    <a:p>
                      <a:pPr algn="ctr"/>
                      <a:r>
                        <a:rPr lang="en-US" sz="1400" b="1" dirty="0" smtClean="0">
                          <a:solidFill>
                            <a:schemeClr val="tx1"/>
                          </a:solidFill>
                        </a:rPr>
                        <a:t>Estimated Annual O,M</a:t>
                      </a:r>
                      <a:r>
                        <a:rPr lang="en-US" sz="1400" b="1" baseline="0" dirty="0" smtClean="0">
                          <a:solidFill>
                            <a:schemeClr val="tx1"/>
                          </a:solidFill>
                        </a:rPr>
                        <a:t> &amp; P </a:t>
                      </a:r>
                      <a:r>
                        <a:rPr lang="en-US" sz="1400" b="1" dirty="0" smtClean="0">
                          <a:solidFill>
                            <a:schemeClr val="tx1"/>
                          </a:solidFill>
                        </a:rPr>
                        <a:t>Costs</a:t>
                      </a:r>
                      <a:endParaRPr lang="en-US" sz="1400" b="1" dirty="0">
                        <a:solidFill>
                          <a:schemeClr val="tx1"/>
                        </a:solidFill>
                      </a:endParaRPr>
                    </a:p>
                  </a:txBody>
                  <a:tcPr anchor="ctr">
                    <a:solidFill>
                      <a:schemeClr val="accent1"/>
                    </a:solidFill>
                  </a:tcPr>
                </a:tc>
                <a:tc>
                  <a:txBody>
                    <a:bodyPr/>
                    <a:lstStyle/>
                    <a:p>
                      <a:pPr algn="ctr"/>
                      <a:r>
                        <a:rPr lang="en-US" sz="1400" b="1" dirty="0" smtClean="0">
                          <a:solidFill>
                            <a:schemeClr val="tx1"/>
                          </a:solidFill>
                        </a:rPr>
                        <a:t>Short Detention</a:t>
                      </a:r>
                      <a:r>
                        <a:rPr lang="en-US" sz="1400" b="1" baseline="0" dirty="0" smtClean="0">
                          <a:solidFill>
                            <a:schemeClr val="tx1"/>
                          </a:solidFill>
                        </a:rPr>
                        <a:t> Storage (AF)</a:t>
                      </a:r>
                      <a:endParaRPr lang="en-US" sz="1400" b="1" dirty="0">
                        <a:solidFill>
                          <a:schemeClr val="tx1"/>
                        </a:solidFill>
                      </a:endParaRPr>
                    </a:p>
                  </a:txBody>
                  <a:tcPr anchor="ctr">
                    <a:solidFill>
                      <a:schemeClr val="accent1"/>
                    </a:solidFill>
                  </a:tcPr>
                </a:tc>
                <a:tc>
                  <a:txBody>
                    <a:bodyPr/>
                    <a:lstStyle/>
                    <a:p>
                      <a:pPr algn="ctr"/>
                      <a:r>
                        <a:rPr lang="en-US" sz="1400" b="1" dirty="0" smtClean="0">
                          <a:solidFill>
                            <a:schemeClr val="tx1"/>
                          </a:solidFill>
                        </a:rPr>
                        <a:t>Long</a:t>
                      </a:r>
                      <a:r>
                        <a:rPr lang="en-US" sz="1400" b="1" baseline="0" dirty="0" smtClean="0">
                          <a:solidFill>
                            <a:schemeClr val="tx1"/>
                          </a:solidFill>
                        </a:rPr>
                        <a:t> Detention Storage Amount (AF)</a:t>
                      </a:r>
                      <a:endParaRPr lang="en-US" sz="1400" b="1" dirty="0">
                        <a:solidFill>
                          <a:schemeClr val="tx1"/>
                        </a:solidFill>
                      </a:endParaRPr>
                    </a:p>
                  </a:txBody>
                  <a:tcPr anchor="ctr">
                    <a:solidFill>
                      <a:schemeClr val="accent1"/>
                    </a:solidFill>
                  </a:tcPr>
                </a:tc>
                <a:tc>
                  <a:txBody>
                    <a:bodyPr/>
                    <a:lstStyle/>
                    <a:p>
                      <a:pPr algn="ctr"/>
                      <a:r>
                        <a:rPr lang="en-US" sz="1400" b="1" dirty="0" smtClean="0">
                          <a:solidFill>
                            <a:schemeClr val="tx1"/>
                          </a:solidFill>
                        </a:rPr>
                        <a:t>Estimated Water Cost Range ($/AF Short-Long</a:t>
                      </a:r>
                      <a:r>
                        <a:rPr lang="en-US" sz="1400" b="1" baseline="0" dirty="0" smtClean="0">
                          <a:solidFill>
                            <a:schemeClr val="tx1"/>
                          </a:solidFill>
                        </a:rPr>
                        <a:t> Duration</a:t>
                      </a:r>
                      <a:r>
                        <a:rPr lang="en-US" sz="1400" b="1" dirty="0" smtClean="0">
                          <a:solidFill>
                            <a:schemeClr val="tx1"/>
                          </a:solidFill>
                        </a:rPr>
                        <a:t>)*</a:t>
                      </a:r>
                      <a:endParaRPr lang="en-US" sz="1400" b="1" dirty="0">
                        <a:solidFill>
                          <a:schemeClr val="tx1"/>
                        </a:solidFill>
                      </a:endParaRPr>
                    </a:p>
                  </a:txBody>
                  <a:tcPr anchor="ctr">
                    <a:solidFill>
                      <a:schemeClr val="accent1"/>
                    </a:solidFill>
                  </a:tcPr>
                </a:tc>
              </a:tr>
              <a:tr h="417623">
                <a:tc>
                  <a:txBody>
                    <a:bodyPr/>
                    <a:lstStyle/>
                    <a:p>
                      <a:pPr algn="ctr"/>
                      <a:r>
                        <a:rPr lang="en-US" sz="1400" b="1" dirty="0" smtClean="0"/>
                        <a:t>Camp 13 (1,800 acre)</a:t>
                      </a:r>
                      <a:endParaRPr lang="en-US" sz="1400" b="1" dirty="0"/>
                    </a:p>
                  </a:txBody>
                  <a:tcPr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 $43,867,000</a:t>
                      </a:r>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$2,854,000</a:t>
                      </a:r>
                    </a:p>
                  </a:txBody>
                  <a:tcPr marL="68580" marR="68580" marT="0" marB="0" anchor="ctr"/>
                </a:tc>
                <a:tc>
                  <a:txBody>
                    <a:bodyPr/>
                    <a:lstStyle/>
                    <a:p>
                      <a:pPr algn="r"/>
                      <a:r>
                        <a:rPr lang="en-US" sz="1400" b="1" dirty="0" smtClean="0"/>
                        <a:t>$219,000</a:t>
                      </a:r>
                      <a:endParaRPr lang="en-US" sz="1400" b="1" dirty="0"/>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11,400 AF</a:t>
                      </a:r>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9,300 AF</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$269/AF - $332/AF</a:t>
                      </a:r>
                    </a:p>
                  </a:txBody>
                  <a:tcPr marL="68580" marR="68580" marT="0" marB="0" anchor="ctr"/>
                </a:tc>
              </a:tr>
              <a:tr h="417623">
                <a:tc>
                  <a:txBody>
                    <a:bodyPr/>
                    <a:lstStyle/>
                    <a:p>
                      <a:pPr algn="ctr"/>
                      <a:r>
                        <a:rPr lang="en-US" sz="1400" b="1" dirty="0" smtClean="0"/>
                        <a:t>Camp 13 (1,000 acre)</a:t>
                      </a:r>
                      <a:endParaRPr lang="en-US" sz="1400" b="1" dirty="0"/>
                    </a:p>
                  </a:txBody>
                  <a:tcPr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$27,423,000</a:t>
                      </a:r>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$1,784,000</a:t>
                      </a:r>
                    </a:p>
                  </a:txBody>
                  <a:tcPr marL="68580" marR="68580" marT="0" marB="0" anchor="ctr"/>
                </a:tc>
                <a:tc>
                  <a:txBody>
                    <a:bodyPr/>
                    <a:lstStyle/>
                    <a:p>
                      <a:pPr algn="r"/>
                      <a:r>
                        <a:rPr lang="en-US" sz="1400" b="1" dirty="0" smtClean="0"/>
                        <a:t>$137,000</a:t>
                      </a:r>
                      <a:endParaRPr lang="en-US" sz="1400" b="1" dirty="0"/>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6,600 AF</a:t>
                      </a:r>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5,400 AF</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$290/AF - $359/AF</a:t>
                      </a:r>
                    </a:p>
                  </a:txBody>
                  <a:tcPr marL="68580" marR="68580" marT="0" marB="0" anchor="ctr"/>
                </a:tc>
              </a:tr>
              <a:tr h="417623">
                <a:tc>
                  <a:txBody>
                    <a:bodyPr/>
                    <a:lstStyle/>
                    <a:p>
                      <a:pPr algn="ctr"/>
                      <a:r>
                        <a:rPr lang="en-US" sz="1400" b="1" dirty="0" smtClean="0"/>
                        <a:t>Camp 13 (500</a:t>
                      </a:r>
                      <a:r>
                        <a:rPr lang="en-US" sz="1400" b="1" baseline="0" dirty="0" smtClean="0"/>
                        <a:t> acre)</a:t>
                      </a:r>
                      <a:endParaRPr lang="en-US" sz="1400" b="1" dirty="0"/>
                    </a:p>
                  </a:txBody>
                  <a:tcPr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$15,589,000</a:t>
                      </a:r>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$1,014,000</a:t>
                      </a:r>
                    </a:p>
                  </a:txBody>
                  <a:tcPr marL="68580" marR="68580" marT="0" marB="0" anchor="ctr"/>
                </a:tc>
                <a:tc>
                  <a:txBody>
                    <a:bodyPr/>
                    <a:lstStyle/>
                    <a:p>
                      <a:pPr algn="r"/>
                      <a:r>
                        <a:rPr lang="en-US" sz="1400" b="1" dirty="0" smtClean="0"/>
                        <a:t>$78,000</a:t>
                      </a:r>
                      <a:endParaRPr lang="en-US" sz="1400" b="1" dirty="0"/>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3,300 AF</a:t>
                      </a:r>
                    </a:p>
                  </a:txBody>
                  <a:tcPr marL="68580" marR="68580" marT="0" marB="0" anchor="ctr"/>
                </a:tc>
                <a:tc>
                  <a:txBody>
                    <a:bodyPr/>
                    <a:lstStyle/>
                    <a:p>
                      <a:pPr marL="0" marR="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2,700 AF</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$327/AF - $405/AF </a:t>
                      </a:r>
                    </a:p>
                  </a:txBody>
                  <a:tcPr marL="68580" marR="68580" marT="0" marB="0" anchor="ctr"/>
                </a:tc>
              </a:tr>
              <a:tr h="417623">
                <a:tc>
                  <a:txBody>
                    <a:bodyPr/>
                    <a:lstStyle/>
                    <a:p>
                      <a:pPr algn="ctr"/>
                      <a:r>
                        <a:rPr lang="en-US" sz="1400" b="1" dirty="0" smtClean="0"/>
                        <a:t>Ingomar (Phase 1)</a:t>
                      </a:r>
                      <a:endParaRPr lang="en-US" sz="1400" b="1" dirty="0"/>
                    </a:p>
                  </a:txBody>
                  <a:tcPr anchor="ctr"/>
                </a:tc>
                <a:tc>
                  <a:txBody>
                    <a:bodyPr/>
                    <a:lstStyle/>
                    <a:p>
                      <a:pPr marL="0" marR="0" indent="12700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$7,701,000 </a:t>
                      </a:r>
                    </a:p>
                  </a:txBody>
                  <a:tcPr marL="68580" marR="68580" marT="0" marB="0" anchor="ctr"/>
                </a:tc>
                <a:tc>
                  <a:txBody>
                    <a:bodyPr/>
                    <a:lstStyle/>
                    <a:p>
                      <a:pPr marL="0" marR="0" indent="12700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$501,000</a:t>
                      </a:r>
                    </a:p>
                  </a:txBody>
                  <a:tcPr marL="68580" marR="68580" marT="0" marB="0" anchor="ctr"/>
                </a:tc>
                <a:tc>
                  <a:txBody>
                    <a:bodyPr/>
                    <a:lstStyle/>
                    <a:p>
                      <a:pPr algn="r"/>
                      <a:r>
                        <a:rPr lang="en-US" sz="1400" b="1" dirty="0" smtClean="0"/>
                        <a:t>$111,000</a:t>
                      </a:r>
                      <a:endParaRPr lang="en-US" sz="1400" b="1" dirty="0"/>
                    </a:p>
                  </a:txBody>
                  <a:tcPr anchor="ctr"/>
                </a:tc>
                <a:tc>
                  <a:txBody>
                    <a:bodyPr/>
                    <a:lstStyle/>
                    <a:p>
                      <a:pPr algn="r"/>
                      <a:r>
                        <a:rPr lang="en-US" sz="1400" b="1" dirty="0" smtClean="0"/>
                        <a:t>1,100 AF</a:t>
                      </a:r>
                      <a:endParaRPr lang="en-US" sz="1400" b="1" dirty="0"/>
                    </a:p>
                  </a:txBody>
                  <a:tcPr anchor="ctr"/>
                </a:tc>
                <a:tc>
                  <a:txBody>
                    <a:bodyPr/>
                    <a:lstStyle/>
                    <a:p>
                      <a:pPr algn="r"/>
                      <a:r>
                        <a:rPr lang="en-US" sz="1400" b="1" dirty="0" smtClean="0"/>
                        <a:t>1,100 AF</a:t>
                      </a:r>
                      <a:endParaRPr lang="en-US" sz="1400" b="1" dirty="0"/>
                    </a:p>
                  </a:txBody>
                  <a:tcPr anchor="ctr"/>
                </a:tc>
                <a:tc>
                  <a:txBody>
                    <a:bodyPr/>
                    <a:lstStyle/>
                    <a:p>
                      <a:pPr marL="0" marR="0" indent="127000" algn="ctr" defTabSz="914400" rtl="0" eaLnBrk="1" latinLnBrk="0" hangingPunct="1">
                        <a:spcBef>
                          <a:spcPts val="0"/>
                        </a:spcBef>
                        <a:spcAft>
                          <a:spcPts val="0"/>
                        </a:spcAft>
                      </a:pPr>
                      <a:r>
                        <a:rPr lang="en-US" sz="1400" b="1" kern="1200" dirty="0" smtClean="0">
                          <a:solidFill>
                            <a:schemeClr val="dk1"/>
                          </a:solidFill>
                          <a:latin typeface="+mn-lt"/>
                          <a:ea typeface="+mn-ea"/>
                          <a:cs typeface="+mn-cs"/>
                        </a:rPr>
                        <a:t>$551/AF </a:t>
                      </a:r>
                    </a:p>
                  </a:txBody>
                  <a:tcPr marL="68580" marR="68580" marT="0" marB="0" anchor="ctr"/>
                </a:tc>
              </a:tr>
              <a:tr h="417623">
                <a:tc>
                  <a:txBody>
                    <a:bodyPr/>
                    <a:lstStyle/>
                    <a:p>
                      <a:pPr algn="ctr"/>
                      <a:r>
                        <a:rPr lang="en-US" sz="1400" b="1" dirty="0" smtClean="0"/>
                        <a:t>Ingomar (Phase</a:t>
                      </a:r>
                      <a:r>
                        <a:rPr lang="en-US" sz="1400" b="1" baseline="0" dirty="0" smtClean="0"/>
                        <a:t> 2)</a:t>
                      </a:r>
                      <a:endParaRPr lang="en-US" sz="1400" b="1" dirty="0"/>
                    </a:p>
                  </a:txBody>
                  <a:tcPr anchor="ctr"/>
                </a:tc>
                <a:tc>
                  <a:txBody>
                    <a:bodyPr/>
                    <a:lstStyle/>
                    <a:p>
                      <a:pPr marL="0" marR="0" indent="12700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$10,561,000 </a:t>
                      </a:r>
                    </a:p>
                  </a:txBody>
                  <a:tcPr marL="68580" marR="68580" marT="0" marB="0" anchor="ctr"/>
                </a:tc>
                <a:tc>
                  <a:txBody>
                    <a:bodyPr/>
                    <a:lstStyle/>
                    <a:p>
                      <a:pPr marL="0" marR="0" indent="127000" algn="r" defTabSz="914400" rtl="0" eaLnBrk="1" latinLnBrk="0" hangingPunct="1">
                        <a:spcBef>
                          <a:spcPts val="0"/>
                        </a:spcBef>
                        <a:spcAft>
                          <a:spcPts val="0"/>
                        </a:spcAft>
                      </a:pPr>
                      <a:r>
                        <a:rPr lang="en-US" sz="1400" b="1" kern="1200" dirty="0" smtClean="0">
                          <a:solidFill>
                            <a:schemeClr val="dk1"/>
                          </a:solidFill>
                          <a:latin typeface="+mn-lt"/>
                          <a:ea typeface="+mn-ea"/>
                          <a:cs typeface="+mn-cs"/>
                        </a:rPr>
                        <a:t>$687,000 </a:t>
                      </a:r>
                    </a:p>
                  </a:txBody>
                  <a:tcPr marL="68580" marR="68580" marT="0" marB="0" anchor="ctr"/>
                </a:tc>
                <a:tc>
                  <a:txBody>
                    <a:bodyPr/>
                    <a:lstStyle/>
                    <a:p>
                      <a:pPr algn="r"/>
                      <a:r>
                        <a:rPr lang="en-US" sz="1400" b="1" dirty="0" smtClean="0"/>
                        <a:t>$187,000</a:t>
                      </a:r>
                      <a:endParaRPr lang="en-US" sz="1400" b="1" dirty="0"/>
                    </a:p>
                  </a:txBody>
                  <a:tcPr anchor="ctr"/>
                </a:tc>
                <a:tc>
                  <a:txBody>
                    <a:bodyPr/>
                    <a:lstStyle/>
                    <a:p>
                      <a:pPr algn="r"/>
                      <a:r>
                        <a:rPr lang="en-US" sz="1400" b="1" dirty="0" smtClean="0"/>
                        <a:t>2,600 AF</a:t>
                      </a:r>
                      <a:endParaRPr lang="en-US" sz="1400" b="1" dirty="0"/>
                    </a:p>
                  </a:txBody>
                  <a:tcPr anchor="ctr"/>
                </a:tc>
                <a:tc>
                  <a:txBody>
                    <a:bodyPr/>
                    <a:lstStyle/>
                    <a:p>
                      <a:pPr algn="r"/>
                      <a:r>
                        <a:rPr lang="en-US" sz="1400" b="1" dirty="0" smtClean="0"/>
                        <a:t>2,600 AF</a:t>
                      </a:r>
                      <a:endParaRPr lang="en-US" sz="1400" b="1" dirty="0"/>
                    </a:p>
                  </a:txBody>
                  <a:tcPr anchor="ctr"/>
                </a:tc>
                <a:tc>
                  <a:txBody>
                    <a:bodyPr/>
                    <a:lstStyle/>
                    <a:p>
                      <a:pPr marL="0" marR="0" indent="127000" algn="ctr" defTabSz="914400" rtl="0" eaLnBrk="1" latinLnBrk="0" hangingPunct="1">
                        <a:spcBef>
                          <a:spcPts val="0"/>
                        </a:spcBef>
                        <a:spcAft>
                          <a:spcPts val="0"/>
                        </a:spcAft>
                      </a:pPr>
                      <a:r>
                        <a:rPr lang="en-US" sz="1400" b="1" kern="1200" dirty="0" smtClean="0">
                          <a:solidFill>
                            <a:schemeClr val="dk1"/>
                          </a:solidFill>
                          <a:latin typeface="+mn-lt"/>
                          <a:ea typeface="+mn-ea"/>
                          <a:cs typeface="+mn-cs"/>
                        </a:rPr>
                        <a:t>$320/AF </a:t>
                      </a:r>
                    </a:p>
                  </a:txBody>
                  <a:tcPr marL="68580" marR="68580" marT="0" marB="0" anchor="ctr"/>
                </a:tc>
              </a:tr>
              <a:tr h="417623">
                <a:tc>
                  <a:txBody>
                    <a:bodyPr/>
                    <a:lstStyle/>
                    <a:p>
                      <a:pPr algn="ctr"/>
                      <a:r>
                        <a:rPr lang="en-US" sz="1400" b="1" dirty="0" smtClean="0"/>
                        <a:t>Ingomar Combined</a:t>
                      </a:r>
                      <a:endParaRPr lang="en-US" sz="1400" b="1"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$18,262,000</a:t>
                      </a:r>
                    </a:p>
                  </a:txBody>
                  <a:tcPr marL="68580" marR="68580" marT="0" marB="0" anchor="ctr"/>
                </a:tc>
                <a:tc>
                  <a:txBody>
                    <a:bodyPr/>
                    <a:lstStyle/>
                    <a:p>
                      <a:pPr marL="0" marR="0" indent="127635" algn="r" defTabSz="914400" rtl="0" eaLnBrk="1" latinLnBrk="0" hangingPunct="1">
                        <a:spcBef>
                          <a:spcPts val="0"/>
                        </a:spcBef>
                        <a:spcAft>
                          <a:spcPts val="0"/>
                        </a:spcAft>
                      </a:pPr>
                      <a:r>
                        <a:rPr lang="en-US" sz="1400" b="1" kern="1200" dirty="0" smtClean="0">
                          <a:solidFill>
                            <a:schemeClr val="dk1"/>
                          </a:solidFill>
                          <a:latin typeface="+mn-lt"/>
                          <a:ea typeface="+mn-ea"/>
                          <a:cs typeface="+mn-cs"/>
                        </a:rPr>
                        <a:t>$1,188,000 </a:t>
                      </a:r>
                    </a:p>
                  </a:txBody>
                  <a:tcPr marL="68580" marR="68580" marT="0" marB="0" anchor="ctr"/>
                </a:tc>
                <a:tc>
                  <a:txBody>
                    <a:bodyPr/>
                    <a:lstStyle/>
                    <a:p>
                      <a:pPr algn="r"/>
                      <a:r>
                        <a:rPr lang="en-US" sz="1400" b="1" dirty="0" smtClean="0"/>
                        <a:t>$298,000</a:t>
                      </a:r>
                      <a:endParaRPr lang="en-US" sz="1400" b="1" dirty="0"/>
                    </a:p>
                  </a:txBody>
                  <a:tcPr anchor="ctr"/>
                </a:tc>
                <a:tc>
                  <a:txBody>
                    <a:bodyPr/>
                    <a:lstStyle/>
                    <a:p>
                      <a:pPr algn="r"/>
                      <a:r>
                        <a:rPr lang="en-US" sz="1400" b="1" dirty="0" smtClean="0"/>
                        <a:t>3,700</a:t>
                      </a:r>
                      <a:r>
                        <a:rPr lang="en-US" sz="1400" b="1" baseline="0" dirty="0" smtClean="0"/>
                        <a:t> AF</a:t>
                      </a:r>
                      <a:endParaRPr lang="en-US" sz="1400" b="1" dirty="0"/>
                    </a:p>
                  </a:txBody>
                  <a:tcPr anchor="ctr"/>
                </a:tc>
                <a:tc>
                  <a:txBody>
                    <a:bodyPr/>
                    <a:lstStyle/>
                    <a:p>
                      <a:pPr algn="r"/>
                      <a:r>
                        <a:rPr lang="en-US" sz="1400" b="1" dirty="0" smtClean="0"/>
                        <a:t>3,700</a:t>
                      </a:r>
                      <a:r>
                        <a:rPr lang="en-US" sz="1400" b="1" baseline="0" dirty="0" smtClean="0"/>
                        <a:t> AF</a:t>
                      </a:r>
                      <a:endParaRPr lang="en-US" sz="1400" b="1" dirty="0"/>
                    </a:p>
                  </a:txBody>
                  <a:tcPr anchor="ctr"/>
                </a:tc>
                <a:tc>
                  <a:txBody>
                    <a:bodyPr/>
                    <a:lstStyle/>
                    <a:p>
                      <a:pPr marL="0" marR="0" indent="127635" algn="ctr" defTabSz="914400" rtl="0" eaLnBrk="1" latinLnBrk="0" hangingPunct="1">
                        <a:spcBef>
                          <a:spcPts val="0"/>
                        </a:spcBef>
                        <a:spcAft>
                          <a:spcPts val="0"/>
                        </a:spcAft>
                      </a:pPr>
                      <a:r>
                        <a:rPr lang="en-US" sz="1400" b="1" kern="1200" dirty="0" smtClean="0">
                          <a:solidFill>
                            <a:schemeClr val="dk1"/>
                          </a:solidFill>
                          <a:latin typeface="+mn-lt"/>
                          <a:ea typeface="+mn-ea"/>
                          <a:cs typeface="+mn-cs"/>
                        </a:rPr>
                        <a:t>$388/AF </a:t>
                      </a:r>
                    </a:p>
                  </a:txBody>
                  <a:tcPr marL="68580" marR="68580" marT="0" marB="0" anchor="ctr"/>
                </a:tc>
              </a:tr>
            </a:tbl>
          </a:graphicData>
        </a:graphic>
      </p:graphicFrame>
      <p:sp>
        <p:nvSpPr>
          <p:cNvPr id="6216" name="Title 1"/>
          <p:cNvSpPr>
            <a:spLocks noGrp="1"/>
          </p:cNvSpPr>
          <p:nvPr>
            <p:ph type="title"/>
          </p:nvPr>
        </p:nvSpPr>
        <p:spPr>
          <a:xfrm>
            <a:off x="0" y="228600"/>
            <a:ext cx="7467600" cy="1155700"/>
          </a:xfrm>
        </p:spPr>
        <p:txBody>
          <a:bodyPr/>
          <a:lstStyle/>
          <a:p>
            <a:r>
              <a:rPr lang="en-US" sz="3400" b="1" smtClean="0">
                <a:solidFill>
                  <a:srgbClr val="002060"/>
                </a:solidFill>
              </a:rPr>
              <a:t>Surface Storage Projects Annual Operations Costs </a:t>
            </a:r>
            <a:r>
              <a:rPr lang="en-US" b="1" smtClean="0">
                <a:solidFill>
                  <a:srgbClr val="002060"/>
                </a:solidFill>
              </a:rPr>
              <a:t/>
            </a:r>
            <a:br>
              <a:rPr lang="en-US" b="1" smtClean="0">
                <a:solidFill>
                  <a:srgbClr val="002060"/>
                </a:solidFill>
              </a:rPr>
            </a:br>
            <a:r>
              <a:rPr lang="en-US" sz="2400" b="1" smtClean="0">
                <a:solidFill>
                  <a:srgbClr val="002060"/>
                </a:solidFill>
              </a:rPr>
              <a:t>(P&amp;P Revision of AECOM Original Costs)</a:t>
            </a:r>
          </a:p>
        </p:txBody>
      </p:sp>
      <p:sp>
        <p:nvSpPr>
          <p:cNvPr id="6217" name="TextBox 8"/>
          <p:cNvSpPr txBox="1">
            <a:spLocks noChangeArrowheads="1"/>
          </p:cNvSpPr>
          <p:nvPr/>
        </p:nvSpPr>
        <p:spPr bwMode="auto">
          <a:xfrm>
            <a:off x="0" y="6096000"/>
            <a:ext cx="3692525" cy="461963"/>
          </a:xfrm>
          <a:prstGeom prst="rect">
            <a:avLst/>
          </a:prstGeom>
          <a:noFill/>
          <a:ln w="9525">
            <a:noFill/>
            <a:miter lim="800000"/>
            <a:headEnd/>
            <a:tailEnd/>
          </a:ln>
        </p:spPr>
        <p:txBody>
          <a:bodyPr wrap="none">
            <a:spAutoFit/>
          </a:bodyPr>
          <a:lstStyle/>
          <a:p>
            <a:r>
              <a:rPr lang="en-US" b="1" smtClean="0">
                <a:solidFill>
                  <a:prstClr val="black"/>
                </a:solidFill>
                <a:latin typeface="Arial" charset="0"/>
                <a:cs typeface="Arial" charset="0"/>
              </a:rPr>
              <a:t>* Reservoirs assumed to be operated every year</a:t>
            </a:r>
          </a:p>
          <a:p>
            <a:r>
              <a:rPr lang="en-US" smtClean="0">
                <a:solidFill>
                  <a:prstClr val="black"/>
                </a:solidFill>
                <a:latin typeface="Arial" charset="0"/>
                <a:cs typeface="Arial"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W:\Clients\San Joaquin River Exch Contractors Auth -3495\349513B1-LBC Recharge-Recovery\_DOCUMENTS\Map pdfs\Exhibit for Slide - 2014.jpg"/>
          <p:cNvPicPr>
            <a:picLocks noChangeAspect="1" noChangeArrowheads="1"/>
          </p:cNvPicPr>
          <p:nvPr/>
        </p:nvPicPr>
        <p:blipFill>
          <a:blip r:embed="rId2" cstate="print"/>
          <a:srcRect b="10770"/>
          <a:stretch>
            <a:fillRect/>
          </a:stretch>
        </p:blipFill>
        <p:spPr bwMode="auto">
          <a:xfrm>
            <a:off x="3200400" y="0"/>
            <a:ext cx="5943600" cy="6845300"/>
          </a:xfrm>
          <a:prstGeom prst="rect">
            <a:avLst/>
          </a:prstGeom>
          <a:noFill/>
          <a:ln w="19050">
            <a:solidFill>
              <a:schemeClr val="tx1"/>
            </a:solidFill>
            <a:miter lim="800000"/>
            <a:headEnd/>
            <a:tailEnd/>
          </a:ln>
        </p:spPr>
      </p:pic>
      <p:sp>
        <p:nvSpPr>
          <p:cNvPr id="11" name="Title 10"/>
          <p:cNvSpPr>
            <a:spLocks noGrp="1"/>
          </p:cNvSpPr>
          <p:nvPr>
            <p:ph type="title"/>
          </p:nvPr>
        </p:nvSpPr>
        <p:spPr/>
        <p:txBody>
          <a:bodyPr/>
          <a:lstStyle/>
          <a:p>
            <a:endParaRPr lang="en-US"/>
          </a:p>
        </p:txBody>
      </p:sp>
      <p:sp>
        <p:nvSpPr>
          <p:cNvPr id="3076" name="Slide Number Placeholder 5"/>
          <p:cNvSpPr>
            <a:spLocks noGrp="1"/>
          </p:cNvSpPr>
          <p:nvPr>
            <p:ph type="sldNum" sz="quarter" idx="12"/>
          </p:nvPr>
        </p:nvSpPr>
        <p:spPr bwMode="auto">
          <a:xfrm>
            <a:off x="8610600" y="6381750"/>
            <a:ext cx="533400" cy="476250"/>
          </a:xfrm>
          <a:noFill/>
          <a:ln>
            <a:miter lim="800000"/>
            <a:headEnd/>
            <a:tailEnd/>
          </a:ln>
        </p:spPr>
        <p:txBody>
          <a:bodyPr wrap="square" numCol="1" anchor="t" anchorCtr="0" compatLnSpc="1">
            <a:prstTxWarp prst="textNoShape">
              <a:avLst/>
            </a:prstTxWarp>
          </a:bodyPr>
          <a:lstStyle/>
          <a:p>
            <a:pPr algn="ctr" fontAlgn="base">
              <a:spcBef>
                <a:spcPct val="0"/>
              </a:spcBef>
              <a:spcAft>
                <a:spcPct val="0"/>
              </a:spcAft>
            </a:pPr>
            <a:fld id="{C7E3C198-EEA5-4F2B-85CF-5964FB687D21}" type="slidenum">
              <a:rPr lang="en-US" smtClean="0">
                <a:solidFill>
                  <a:srgbClr val="898989"/>
                </a:solidFill>
                <a:latin typeface="Tahoma" pitchFamily="34" charset="0"/>
                <a:cs typeface="Tahoma" pitchFamily="34" charset="0"/>
              </a:rPr>
              <a:pPr algn="ctr" fontAlgn="base">
                <a:spcBef>
                  <a:spcPct val="0"/>
                </a:spcBef>
                <a:spcAft>
                  <a:spcPct val="0"/>
                </a:spcAft>
              </a:pPr>
              <a:t>2</a:t>
            </a:fld>
            <a:endParaRPr lang="en-US" smtClean="0">
              <a:solidFill>
                <a:srgbClr val="898989"/>
              </a:solidFill>
              <a:latin typeface="Tahoma" pitchFamily="34" charset="0"/>
              <a:cs typeface="Tahoma" pitchFamily="34" charset="0"/>
            </a:endParaRPr>
          </a:p>
        </p:txBody>
      </p:sp>
      <p:pic>
        <p:nvPicPr>
          <p:cNvPr id="3077" name="Picture 2" descr="Exchcontlogovs3m"/>
          <p:cNvPicPr>
            <a:picLocks noChangeAspect="1" noChangeArrowheads="1"/>
          </p:cNvPicPr>
          <p:nvPr/>
        </p:nvPicPr>
        <p:blipFill>
          <a:blip r:embed="rId3" cstate="print"/>
          <a:srcRect/>
          <a:stretch>
            <a:fillRect/>
          </a:stretch>
        </p:blipFill>
        <p:spPr bwMode="auto">
          <a:xfrm>
            <a:off x="903890" y="5410200"/>
            <a:ext cx="2296510" cy="1447800"/>
          </a:xfrm>
          <a:prstGeom prst="rect">
            <a:avLst/>
          </a:prstGeom>
          <a:noFill/>
          <a:ln w="9525">
            <a:noFill/>
            <a:miter lim="800000"/>
            <a:headEnd/>
            <a:tailEnd/>
          </a:ln>
        </p:spPr>
      </p:pic>
      <p:pic>
        <p:nvPicPr>
          <p:cNvPr id="3078" name="Picture 13" descr="W:\Employee Correspondence\Eklund\P&amp;P TEMPLATES\Images\Provost  Pritchard LOGO.jpg"/>
          <p:cNvPicPr>
            <a:picLocks noChangeAspect="1" noChangeArrowheads="1"/>
          </p:cNvPicPr>
          <p:nvPr/>
        </p:nvPicPr>
        <p:blipFill>
          <a:blip r:embed="rId4" cstate="print"/>
          <a:srcRect/>
          <a:stretch>
            <a:fillRect/>
          </a:stretch>
        </p:blipFill>
        <p:spPr bwMode="auto">
          <a:xfrm>
            <a:off x="3276600" y="6270124"/>
            <a:ext cx="876300" cy="587876"/>
          </a:xfrm>
          <a:prstGeom prst="rect">
            <a:avLst/>
          </a:prstGeom>
          <a:noFill/>
          <a:ln w="9525">
            <a:noFill/>
            <a:miter lim="800000"/>
            <a:headEnd/>
            <a:tailEnd/>
          </a:ln>
        </p:spPr>
      </p:pic>
      <p:sp>
        <p:nvSpPr>
          <p:cNvPr id="17415" name="Rectangle 7"/>
          <p:cNvSpPr>
            <a:spLocks noChangeArrowheads="1"/>
          </p:cNvSpPr>
          <p:nvPr/>
        </p:nvSpPr>
        <p:spPr bwMode="auto">
          <a:xfrm rot="341058">
            <a:off x="4754791" y="5348960"/>
            <a:ext cx="333375" cy="630238"/>
          </a:xfrm>
          <a:prstGeom prst="rect">
            <a:avLst/>
          </a:prstGeom>
          <a:noFill/>
          <a:ln w="38100">
            <a:noFill/>
            <a:miter lim="800000"/>
            <a:headEnd/>
            <a:tailEnd/>
          </a:ln>
        </p:spPr>
        <p:txBody>
          <a:bodyPr>
            <a:spAutoFit/>
            <a:scene3d>
              <a:camera prst="orthographicFront">
                <a:rot lat="0" lon="0" rev="0"/>
              </a:camera>
              <a:lightRig rig="threePt" dir="t"/>
            </a:scene3d>
          </a:bodyPr>
          <a:lstStyle/>
          <a:p>
            <a:pPr algn="r">
              <a:defRPr/>
            </a:pPr>
            <a:r>
              <a:rPr lang="en-US" sz="1900" b="1" dirty="0">
                <a:solidFill>
                  <a:srgbClr val="000000"/>
                </a:solidFill>
                <a:latin typeface="Arial" charset="0"/>
                <a:cs typeface="Arial" charset="0"/>
                <a:sym typeface="Wingdings" pitchFamily="2" charset="2"/>
              </a:rPr>
              <a:t>N</a:t>
            </a:r>
            <a:r>
              <a:rPr lang="en-US" sz="1600" dirty="0">
                <a:solidFill>
                  <a:srgbClr val="000000"/>
                </a:solidFill>
                <a:latin typeface="Arial" charset="0"/>
                <a:cs typeface="Arial" charset="0"/>
                <a:sym typeface="Wingdings" pitchFamily="2" charset="2"/>
              </a:rPr>
              <a:t></a:t>
            </a:r>
            <a:endParaRPr lang="en-US" sz="1600" dirty="0">
              <a:solidFill>
                <a:srgbClr val="000000"/>
              </a:solidFill>
              <a:latin typeface="Arial" charset="0"/>
              <a:cs typeface="Arial" charset="0"/>
            </a:endParaRPr>
          </a:p>
        </p:txBody>
      </p:sp>
      <p:pic>
        <p:nvPicPr>
          <p:cNvPr id="3080" name="Picture 10"/>
          <p:cNvPicPr>
            <a:picLocks noChangeAspect="1" noChangeArrowheads="1"/>
          </p:cNvPicPr>
          <p:nvPr/>
        </p:nvPicPr>
        <p:blipFill>
          <a:blip r:embed="rId5" cstate="print"/>
          <a:srcRect b="15884"/>
          <a:stretch>
            <a:fillRect/>
          </a:stretch>
        </p:blipFill>
        <p:spPr bwMode="auto">
          <a:xfrm>
            <a:off x="1600200" y="7010400"/>
            <a:ext cx="2971800" cy="762000"/>
          </a:xfrm>
          <a:prstGeom prst="rect">
            <a:avLst/>
          </a:prstGeom>
          <a:noFill/>
          <a:ln w="28575">
            <a:solidFill>
              <a:srgbClr val="000000"/>
            </a:solidFill>
            <a:miter lim="800000"/>
            <a:headEnd/>
            <a:tailEnd/>
          </a:ln>
        </p:spPr>
      </p:pic>
      <p:pic>
        <p:nvPicPr>
          <p:cNvPr id="3081" name="Picture 12"/>
          <p:cNvPicPr>
            <a:picLocks noChangeAspect="1" noChangeArrowheads="1"/>
          </p:cNvPicPr>
          <p:nvPr/>
        </p:nvPicPr>
        <p:blipFill>
          <a:blip r:embed="rId6" cstate="print"/>
          <a:srcRect/>
          <a:stretch>
            <a:fillRect/>
          </a:stretch>
        </p:blipFill>
        <p:spPr bwMode="auto">
          <a:xfrm>
            <a:off x="1371600" y="4343400"/>
            <a:ext cx="3515219" cy="1030288"/>
          </a:xfrm>
          <a:prstGeom prst="rect">
            <a:avLst/>
          </a:prstGeom>
          <a:noFill/>
          <a:ln w="28575">
            <a:solidFill>
              <a:srgbClr val="000000"/>
            </a:solidFill>
            <a:miter lim="800000"/>
            <a:headEnd/>
            <a:tailEnd/>
          </a:ln>
        </p:spPr>
      </p:pic>
      <p:sp>
        <p:nvSpPr>
          <p:cNvPr id="10" name="Title 1"/>
          <p:cNvSpPr txBox="1">
            <a:spLocks/>
          </p:cNvSpPr>
          <p:nvPr/>
        </p:nvSpPr>
        <p:spPr bwMode="auto">
          <a:xfrm>
            <a:off x="0" y="228600"/>
            <a:ext cx="3048000" cy="304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2800" b="1" dirty="0" smtClean="0">
                <a:solidFill>
                  <a:srgbClr val="002060"/>
                </a:solidFill>
                <a:latin typeface="Tahoma" pitchFamily="34" charset="0"/>
                <a:cs typeface="Tahoma" pitchFamily="34" charset="0"/>
              </a:rPr>
              <a:t>San Joaquin River Exchange Contractors Water Authority </a:t>
            </a:r>
          </a:p>
        </p:txBody>
      </p:sp>
      <p:cxnSp>
        <p:nvCxnSpPr>
          <p:cNvPr id="13" name="Straight Arrow Connector 12"/>
          <p:cNvCxnSpPr/>
          <p:nvPr/>
        </p:nvCxnSpPr>
        <p:spPr>
          <a:xfrm flipV="1">
            <a:off x="2819400" y="2590800"/>
            <a:ext cx="1219200" cy="2133600"/>
          </a:xfrm>
          <a:prstGeom prst="straightConnector1">
            <a:avLst/>
          </a:prstGeom>
          <a:ln w="508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95600" y="3657600"/>
            <a:ext cx="2057400" cy="990600"/>
          </a:xfrm>
          <a:prstGeom prst="straightConnector1">
            <a:avLst/>
          </a:prstGeom>
          <a:ln w="508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19400" y="4724400"/>
            <a:ext cx="4572000" cy="533400"/>
          </a:xfrm>
          <a:prstGeom prst="straightConnector1">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95600" y="4724400"/>
            <a:ext cx="4876800" cy="228600"/>
          </a:xfrm>
          <a:prstGeom prst="straightConnector1">
            <a:avLst/>
          </a:prstGeom>
          <a:ln w="50800">
            <a:solidFill>
              <a:schemeClr val="tx1">
                <a:lumMod val="65000"/>
                <a:lumOff val="3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19400" y="3505200"/>
            <a:ext cx="3352800" cy="1219200"/>
          </a:xfrm>
          <a:prstGeom prst="straightConnector1">
            <a:avLst/>
          </a:prstGeom>
          <a:ln w="508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971800" y="4419600"/>
            <a:ext cx="3352800" cy="304800"/>
          </a:xfrm>
          <a:prstGeom prst="straightConnector1">
            <a:avLst/>
          </a:prstGeom>
          <a:ln w="508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610600" y="6381750"/>
            <a:ext cx="533400" cy="476250"/>
          </a:xfrm>
        </p:spPr>
        <p:txBody>
          <a:bodyPr anchor="t"/>
          <a:lstStyle/>
          <a:p>
            <a:pPr algn="ctr">
              <a:defRPr/>
            </a:pPr>
            <a:fld id="{330F6110-2FA4-45FC-96EA-3E6FE6E7445F}" type="slidenum">
              <a:rPr lang="en-US" smtClean="0">
                <a:solidFill>
                  <a:prstClr val="black">
                    <a:tint val="75000"/>
                  </a:prstClr>
                </a:solidFill>
                <a:latin typeface="Tahoma" pitchFamily="34" charset="0"/>
                <a:ea typeface="Tahoma" pitchFamily="34" charset="0"/>
                <a:cs typeface="Tahoma" pitchFamily="34" charset="0"/>
              </a:rPr>
              <a:pPr algn="ctr">
                <a:defRPr/>
              </a:pPr>
              <a:t>20</a:t>
            </a:fld>
            <a:endParaRPr lang="en-US" dirty="0">
              <a:solidFill>
                <a:prstClr val="black">
                  <a:tint val="75000"/>
                </a:prstClr>
              </a:solidFill>
              <a:latin typeface="Tahoma" pitchFamily="34" charset="0"/>
              <a:ea typeface="Tahoma" pitchFamily="34" charset="0"/>
              <a:cs typeface="Tahoma" pitchFamily="34" charset="0"/>
            </a:endParaRPr>
          </a:p>
        </p:txBody>
      </p:sp>
      <p:pic>
        <p:nvPicPr>
          <p:cNvPr id="8195" name="Content Placeholder 6" descr="Ingomar_Camp13 Vicinity Map Cropped.jpg"/>
          <p:cNvPicPr>
            <a:picLocks noGrp="1" noChangeAspect="1"/>
          </p:cNvPicPr>
          <p:nvPr>
            <p:ph idx="1"/>
          </p:nvPr>
        </p:nvPicPr>
        <p:blipFill>
          <a:blip r:embed="rId2" cstate="print"/>
          <a:srcRect/>
          <a:stretch>
            <a:fillRect/>
          </a:stretch>
        </p:blipFill>
        <p:spPr>
          <a:xfrm>
            <a:off x="3810000" y="0"/>
            <a:ext cx="5334000" cy="6338888"/>
          </a:xfrm>
        </p:spPr>
      </p:pic>
      <p:pic>
        <p:nvPicPr>
          <p:cNvPr id="8" name="Picture 7" descr="Ingomar_Camp13 Vicinity Map Legend.jpg"/>
          <p:cNvPicPr>
            <a:picLocks noChangeAspect="1"/>
          </p:cNvPicPr>
          <p:nvPr/>
        </p:nvPicPr>
        <p:blipFill>
          <a:blip r:embed="rId3" cstate="print"/>
          <a:srcRect l="1210" t="3908" r="2016" b="15326"/>
          <a:stretch>
            <a:fillRect/>
          </a:stretch>
        </p:blipFill>
        <p:spPr>
          <a:xfrm>
            <a:off x="300038" y="3657600"/>
            <a:ext cx="4424362"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7" name="Title 1"/>
          <p:cNvSpPr>
            <a:spLocks noGrp="1"/>
          </p:cNvSpPr>
          <p:nvPr>
            <p:ph type="title"/>
          </p:nvPr>
        </p:nvSpPr>
        <p:spPr>
          <a:xfrm>
            <a:off x="0" y="152400"/>
            <a:ext cx="3581400" cy="3048000"/>
          </a:xfrm>
        </p:spPr>
        <p:txBody>
          <a:bodyPr/>
          <a:lstStyle/>
          <a:p>
            <a:r>
              <a:rPr lang="en-US" sz="2800" b="1" smtClean="0">
                <a:solidFill>
                  <a:srgbClr val="002060"/>
                </a:solidFill>
                <a:latin typeface="Tahoma" pitchFamily="34" charset="0"/>
                <a:cs typeface="Tahoma" pitchFamily="34" charset="0"/>
              </a:rPr>
              <a:t>Conceptual Pilot </a:t>
            </a:r>
            <a:r>
              <a:rPr lang="en-US" sz="2800" b="1" u="sng" smtClean="0">
                <a:solidFill>
                  <a:srgbClr val="002060"/>
                </a:solidFill>
                <a:latin typeface="Tahoma" pitchFamily="34" charset="0"/>
                <a:cs typeface="Tahoma" pitchFamily="34" charset="0"/>
              </a:rPr>
              <a:t>Water Recharge and Recovery</a:t>
            </a:r>
            <a:r>
              <a:rPr lang="en-US" sz="2800" b="1" smtClean="0">
                <a:solidFill>
                  <a:srgbClr val="002060"/>
                </a:solidFill>
                <a:latin typeface="Tahoma" pitchFamily="34" charset="0"/>
                <a:cs typeface="Tahoma" pitchFamily="34" charset="0"/>
              </a:rPr>
              <a:t>/Surface Storage Projects </a:t>
            </a:r>
          </a:p>
        </p:txBody>
      </p:sp>
      <p:pic>
        <p:nvPicPr>
          <p:cNvPr id="8198" name="Picture 13" descr="W:\Employee Correspondence\Eklund\P&amp;P TEMPLATES\Images\Provost  Pritchard LOGO.jpg"/>
          <p:cNvPicPr>
            <a:picLocks noChangeAspect="1" noChangeArrowheads="1"/>
          </p:cNvPicPr>
          <p:nvPr/>
        </p:nvPicPr>
        <p:blipFill>
          <a:blip r:embed="rId4" cstate="print"/>
          <a:srcRect/>
          <a:stretch>
            <a:fillRect/>
          </a:stretch>
        </p:blipFill>
        <p:spPr bwMode="auto">
          <a:xfrm>
            <a:off x="3886200" y="5715000"/>
            <a:ext cx="914400" cy="614363"/>
          </a:xfrm>
          <a:prstGeom prst="rect">
            <a:avLst/>
          </a:prstGeom>
          <a:noFill/>
          <a:ln w="9525">
            <a:noFill/>
            <a:miter lim="800000"/>
            <a:headEnd/>
            <a:tailEnd/>
          </a:ln>
        </p:spPr>
      </p:pic>
      <p:sp>
        <p:nvSpPr>
          <p:cNvPr id="8199" name="Rectangle 7"/>
          <p:cNvSpPr>
            <a:spLocks noChangeArrowheads="1"/>
          </p:cNvSpPr>
          <p:nvPr/>
        </p:nvSpPr>
        <p:spPr bwMode="auto">
          <a:xfrm rot="240000">
            <a:off x="3505200" y="2971800"/>
            <a:ext cx="333375" cy="630238"/>
          </a:xfrm>
          <a:prstGeom prst="rect">
            <a:avLst/>
          </a:prstGeom>
          <a:solidFill>
            <a:schemeClr val="bg1"/>
          </a:solidFill>
          <a:ln w="38100">
            <a:noFill/>
            <a:miter lim="800000"/>
            <a:headEnd/>
            <a:tailEnd/>
          </a:ln>
        </p:spPr>
        <p:txBody>
          <a:bodyPr>
            <a:spAutoFit/>
          </a:bodyPr>
          <a:lstStyle/>
          <a:p>
            <a:pPr algn="r"/>
            <a:r>
              <a:rPr lang="en-US" sz="1900" b="1" smtClean="0">
                <a:solidFill>
                  <a:srgbClr val="000000"/>
                </a:solidFill>
                <a:latin typeface="Arial" charset="0"/>
                <a:cs typeface="Arial" charset="0"/>
                <a:sym typeface="Wingdings" pitchFamily="2" charset="2"/>
              </a:rPr>
              <a:t>N</a:t>
            </a:r>
            <a:r>
              <a:rPr lang="en-US" sz="1600" smtClean="0">
                <a:solidFill>
                  <a:srgbClr val="000000"/>
                </a:solidFill>
                <a:latin typeface="Arial" charset="0"/>
                <a:cs typeface="Arial" charset="0"/>
                <a:sym typeface="Wingdings" pitchFamily="2" charset="2"/>
              </a:rPr>
              <a:t></a:t>
            </a:r>
            <a:endParaRPr lang="en-US" sz="1600" smtClean="0">
              <a:solidFill>
                <a:srgbClr val="000000"/>
              </a:solidFill>
              <a:latin typeface="Arial" charset="0"/>
              <a:cs typeface="Arial" charset="0"/>
            </a:endParaRPr>
          </a:p>
        </p:txBody>
      </p:sp>
      <p:cxnSp>
        <p:nvCxnSpPr>
          <p:cNvPr id="9" name="Straight Arrow Connector 8"/>
          <p:cNvCxnSpPr>
            <a:endCxn id="17" idx="3"/>
          </p:cNvCxnSpPr>
          <p:nvPr/>
        </p:nvCxnSpPr>
        <p:spPr>
          <a:xfrm flipV="1">
            <a:off x="2286000" y="1827213"/>
            <a:ext cx="1668463" cy="27447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86000" y="3581400"/>
            <a:ext cx="27432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810000" y="1371600"/>
            <a:ext cx="990600" cy="533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8" name="Oval 17"/>
          <p:cNvSpPr/>
          <p:nvPr/>
        </p:nvSpPr>
        <p:spPr>
          <a:xfrm>
            <a:off x="4876800" y="3200400"/>
            <a:ext cx="990600" cy="533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143000"/>
          </a:xfrm>
        </p:spPr>
        <p:txBody>
          <a:bodyPr/>
          <a:lstStyle/>
          <a:p>
            <a:r>
              <a:rPr lang="en-US" sz="3200" b="1" smtClean="0"/>
              <a:t>Summary of Recharge and Recovery Project Capacities</a:t>
            </a:r>
          </a:p>
        </p:txBody>
      </p:sp>
      <p:graphicFrame>
        <p:nvGraphicFramePr>
          <p:cNvPr id="5" name="Content Placeholder 4"/>
          <p:cNvGraphicFramePr>
            <a:graphicFrameLocks noGrp="1"/>
          </p:cNvGraphicFramePr>
          <p:nvPr>
            <p:ph idx="1"/>
          </p:nvPr>
        </p:nvGraphicFramePr>
        <p:xfrm>
          <a:off x="228600" y="1219200"/>
          <a:ext cx="8686800" cy="4531360"/>
        </p:xfrm>
        <a:graphic>
          <a:graphicData uri="http://schemas.openxmlformats.org/drawingml/2006/table">
            <a:tbl>
              <a:tblPr firstRow="1" bandRow="1">
                <a:tableStyleId>{5C22544A-7EE6-4342-B048-85BDC9FD1C3A}</a:tableStyleId>
              </a:tblPr>
              <a:tblGrid>
                <a:gridCol w="1737360"/>
                <a:gridCol w="1691640"/>
                <a:gridCol w="1783080"/>
                <a:gridCol w="1737360"/>
                <a:gridCol w="1737360"/>
              </a:tblGrid>
              <a:tr h="370840">
                <a:tc>
                  <a:txBody>
                    <a:bodyPr/>
                    <a:lstStyle/>
                    <a:p>
                      <a:pPr algn="ctr"/>
                      <a:endParaRPr lang="en-US" sz="1200" dirty="0" smtClean="0"/>
                    </a:p>
                    <a:p>
                      <a:pPr algn="ctr"/>
                      <a:endParaRPr lang="en-US" sz="1200" dirty="0" smtClean="0"/>
                    </a:p>
                    <a:p>
                      <a:pPr algn="ctr"/>
                      <a:r>
                        <a:rPr lang="en-US" sz="1200" dirty="0" smtClean="0"/>
                        <a:t>Project</a:t>
                      </a:r>
                      <a:endParaRPr lang="en-US" sz="1200" dirty="0"/>
                    </a:p>
                  </a:txBody>
                  <a:tcPr/>
                </a:tc>
                <a:tc>
                  <a:txBody>
                    <a:bodyPr/>
                    <a:lstStyle/>
                    <a:p>
                      <a:pPr algn="ctr"/>
                      <a:endParaRPr lang="en-US" sz="1200" dirty="0" smtClean="0"/>
                    </a:p>
                    <a:p>
                      <a:pPr algn="ctr"/>
                      <a:r>
                        <a:rPr lang="en-US" sz="1200" dirty="0" smtClean="0"/>
                        <a:t>Avg.</a:t>
                      </a:r>
                      <a:r>
                        <a:rPr lang="en-US" sz="1200" baseline="0" dirty="0" smtClean="0"/>
                        <a:t> Annual Recharge (AF/yr)</a:t>
                      </a:r>
                      <a:endParaRPr lang="en-US" sz="1200" dirty="0"/>
                    </a:p>
                  </a:txBody>
                  <a:tcPr/>
                </a:tc>
                <a:tc>
                  <a:txBody>
                    <a:bodyPr/>
                    <a:lstStyle/>
                    <a:p>
                      <a:pPr algn="ctr"/>
                      <a:endParaRPr lang="en-US" sz="1200" dirty="0" smtClean="0"/>
                    </a:p>
                    <a:p>
                      <a:pPr algn="ctr"/>
                      <a:r>
                        <a:rPr lang="en-US" sz="1200" dirty="0" smtClean="0"/>
                        <a:t>Total Creek</a:t>
                      </a:r>
                      <a:r>
                        <a:rPr lang="en-US" sz="1200" baseline="0" dirty="0" smtClean="0"/>
                        <a:t> Recharge Potential (AF/yr)</a:t>
                      </a:r>
                      <a:r>
                        <a:rPr lang="en-US" sz="1200" baseline="30000" dirty="0" smtClean="0"/>
                        <a:t>1</a:t>
                      </a:r>
                      <a:endParaRPr lang="en-US" sz="1200" baseline="30000" dirty="0"/>
                    </a:p>
                  </a:txBody>
                  <a:tcPr/>
                </a:tc>
                <a:tc>
                  <a:txBody>
                    <a:bodyPr/>
                    <a:lstStyle/>
                    <a:p>
                      <a:pPr algn="ctr"/>
                      <a:endParaRPr lang="en-US" sz="1200" dirty="0" smtClean="0"/>
                    </a:p>
                    <a:p>
                      <a:pPr algn="ctr"/>
                      <a:endParaRPr lang="en-US" sz="1200" dirty="0" smtClean="0"/>
                    </a:p>
                    <a:p>
                      <a:pPr algn="ctr"/>
                      <a:r>
                        <a:rPr lang="en-US" sz="1200" dirty="0" smtClean="0"/>
                        <a:t>Max. Dry Year Recovery (AF/yr)</a:t>
                      </a:r>
                      <a:endParaRPr lang="en-US" sz="1200" dirty="0"/>
                    </a:p>
                  </a:txBody>
                  <a:tcPr/>
                </a:tc>
                <a:tc>
                  <a:txBody>
                    <a:bodyPr/>
                    <a:lstStyle/>
                    <a:p>
                      <a:pPr algn="ctr"/>
                      <a:r>
                        <a:rPr lang="en-US" sz="1200" dirty="0" smtClean="0"/>
                        <a:t>Total Underground Storage</a:t>
                      </a:r>
                      <a:r>
                        <a:rPr lang="en-US" sz="1200" baseline="0" dirty="0" smtClean="0"/>
                        <a:t> Capacity (AF)</a:t>
                      </a:r>
                      <a:r>
                        <a:rPr lang="en-US" sz="1200" baseline="30000" dirty="0" smtClean="0"/>
                        <a:t>1</a:t>
                      </a:r>
                      <a:endParaRPr lang="en-US" sz="1200" baseline="30000" dirty="0"/>
                    </a:p>
                  </a:txBody>
                  <a:tcPr/>
                </a:tc>
              </a:tr>
              <a:tr h="370840">
                <a:tc>
                  <a:txBody>
                    <a:bodyPr/>
                    <a:lstStyle/>
                    <a:p>
                      <a:r>
                        <a:rPr lang="en-US" sz="1600" b="1" dirty="0" smtClean="0"/>
                        <a:t>Los Banos Creek</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a:t>
                      </a:r>
                      <a:endParaRPr lang="en-US" sz="1600" b="1" dirty="0"/>
                    </a:p>
                  </a:txBody>
                  <a:tcPr/>
                </a:tc>
              </a:tr>
              <a:tr h="370840">
                <a:tc>
                  <a:txBody>
                    <a:bodyPr/>
                    <a:lstStyle/>
                    <a:p>
                      <a:r>
                        <a:rPr lang="en-US" sz="1600" b="1" dirty="0" smtClean="0"/>
                        <a:t>    Northern Site</a:t>
                      </a:r>
                      <a:endParaRPr lang="en-US" sz="1600" b="1" dirty="0"/>
                    </a:p>
                  </a:txBody>
                  <a:tcPr/>
                </a:tc>
                <a:tc>
                  <a:txBody>
                    <a:bodyPr/>
                    <a:lstStyle/>
                    <a:p>
                      <a:pPr algn="ctr"/>
                      <a:r>
                        <a:rPr lang="en-US" sz="1600" b="1" dirty="0" smtClean="0"/>
                        <a:t>1,500</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6,900</a:t>
                      </a:r>
                      <a:endParaRPr lang="en-US" sz="1600" b="1" dirty="0"/>
                    </a:p>
                  </a:txBody>
                  <a:tcPr/>
                </a:tc>
                <a:tc>
                  <a:txBody>
                    <a:bodyPr/>
                    <a:lstStyle/>
                    <a:p>
                      <a:pPr algn="ctr"/>
                      <a:r>
                        <a:rPr lang="en-US" sz="1600" b="1" dirty="0" smtClean="0"/>
                        <a:t>-</a:t>
                      </a:r>
                      <a:endParaRPr lang="en-US" sz="1600" b="1" dirty="0"/>
                    </a:p>
                  </a:txBody>
                  <a:tcPr/>
                </a:tc>
              </a:tr>
              <a:tr h="370840">
                <a:tc>
                  <a:txBody>
                    <a:bodyPr/>
                    <a:lstStyle/>
                    <a:p>
                      <a:r>
                        <a:rPr lang="en-US" sz="1600" b="1" dirty="0" smtClean="0"/>
                        <a:t>    Southern Site</a:t>
                      </a:r>
                      <a:endParaRPr lang="en-US" sz="1600" b="1" dirty="0"/>
                    </a:p>
                  </a:txBody>
                  <a:tcPr/>
                </a:tc>
                <a:tc>
                  <a:txBody>
                    <a:bodyPr/>
                    <a:lstStyle/>
                    <a:p>
                      <a:pPr algn="ctr"/>
                      <a:r>
                        <a:rPr lang="en-US" sz="1600" b="1" dirty="0" smtClean="0"/>
                        <a:t>1,500</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6,900</a:t>
                      </a:r>
                      <a:endParaRPr lang="en-US" sz="1600" b="1" dirty="0"/>
                    </a:p>
                  </a:txBody>
                  <a:tcPr/>
                </a:tc>
                <a:tc>
                  <a:txBody>
                    <a:bodyPr/>
                    <a:lstStyle/>
                    <a:p>
                      <a:pPr algn="ctr"/>
                      <a:r>
                        <a:rPr lang="en-US" sz="1600" b="1" dirty="0" smtClean="0"/>
                        <a:t>-</a:t>
                      </a:r>
                      <a:endParaRPr lang="en-US" sz="1600" b="1" dirty="0"/>
                    </a:p>
                  </a:txBody>
                  <a:tcPr/>
                </a:tc>
              </a:tr>
              <a:tr h="370840">
                <a:tc>
                  <a:txBody>
                    <a:bodyPr/>
                    <a:lstStyle/>
                    <a:p>
                      <a:r>
                        <a:rPr lang="en-US" sz="1600" b="1" dirty="0" smtClean="0"/>
                        <a:t>Subtotal</a:t>
                      </a:r>
                      <a:endParaRPr lang="en-US" sz="1600" b="1" dirty="0"/>
                    </a:p>
                  </a:txBody>
                  <a:tcPr/>
                </a:tc>
                <a:tc>
                  <a:txBody>
                    <a:bodyPr/>
                    <a:lstStyle/>
                    <a:p>
                      <a:pPr algn="ctr"/>
                      <a:r>
                        <a:rPr lang="en-US" sz="1600" b="1" dirty="0" smtClean="0"/>
                        <a:t>3,000</a:t>
                      </a:r>
                      <a:endParaRPr lang="en-US" sz="1600" b="1" dirty="0"/>
                    </a:p>
                  </a:txBody>
                  <a:tcPr/>
                </a:tc>
                <a:tc>
                  <a:txBody>
                    <a:bodyPr/>
                    <a:lstStyle/>
                    <a:p>
                      <a:pPr algn="ctr"/>
                      <a:r>
                        <a:rPr lang="en-US" sz="1600" b="1" dirty="0" smtClean="0"/>
                        <a:t>10,000</a:t>
                      </a:r>
                      <a:endParaRPr lang="en-US" sz="1600" b="1" dirty="0"/>
                    </a:p>
                  </a:txBody>
                  <a:tcPr/>
                </a:tc>
                <a:tc>
                  <a:txBody>
                    <a:bodyPr/>
                    <a:lstStyle/>
                    <a:p>
                      <a:pPr algn="ctr"/>
                      <a:r>
                        <a:rPr lang="en-US" sz="1600" b="1" dirty="0" smtClean="0"/>
                        <a:t>13,800</a:t>
                      </a:r>
                      <a:endParaRPr lang="en-US" sz="1600" b="1" dirty="0"/>
                    </a:p>
                  </a:txBody>
                  <a:tcPr/>
                </a:tc>
                <a:tc>
                  <a:txBody>
                    <a:bodyPr/>
                    <a:lstStyle/>
                    <a:p>
                      <a:pPr algn="ctr"/>
                      <a:r>
                        <a:rPr lang="en-US" sz="1600" b="1" dirty="0" smtClean="0"/>
                        <a:t>15-35,000</a:t>
                      </a:r>
                      <a:endParaRPr lang="en-US" sz="1600" b="1" dirty="0"/>
                    </a:p>
                  </a:txBody>
                  <a:tcPr/>
                </a:tc>
              </a:tr>
              <a:tr h="370840">
                <a:tc>
                  <a:txBody>
                    <a:bodyPr/>
                    <a:lstStyle/>
                    <a:p>
                      <a:r>
                        <a:rPr lang="en-US" sz="1600" b="1" dirty="0" smtClean="0"/>
                        <a:t>Orestimba Creek</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a:t>
                      </a:r>
                      <a:endParaRPr lang="en-US" sz="1600" b="1" dirty="0"/>
                    </a:p>
                  </a:txBody>
                  <a:tcPr/>
                </a:tc>
              </a:tr>
              <a:tr h="370840">
                <a:tc>
                  <a:txBody>
                    <a:bodyPr/>
                    <a:lstStyle/>
                    <a:p>
                      <a:r>
                        <a:rPr lang="en-US" sz="1600" b="1" dirty="0" smtClean="0"/>
                        <a:t>    Small Pits</a:t>
                      </a:r>
                      <a:endParaRPr lang="en-US" sz="1600" b="1" dirty="0"/>
                    </a:p>
                  </a:txBody>
                  <a:tcPr/>
                </a:tc>
                <a:tc>
                  <a:txBody>
                    <a:bodyPr/>
                    <a:lstStyle/>
                    <a:p>
                      <a:pPr algn="ctr"/>
                      <a:r>
                        <a:rPr lang="en-US" sz="1600" b="1" dirty="0" smtClean="0"/>
                        <a:t>300</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1,700</a:t>
                      </a:r>
                      <a:endParaRPr lang="en-US" sz="1600" b="1" dirty="0"/>
                    </a:p>
                  </a:txBody>
                  <a:tcPr/>
                </a:tc>
                <a:tc>
                  <a:txBody>
                    <a:bodyPr/>
                    <a:lstStyle/>
                    <a:p>
                      <a:pPr algn="ctr"/>
                      <a:r>
                        <a:rPr lang="en-US" sz="1600" b="1" dirty="0" smtClean="0"/>
                        <a:t>-</a:t>
                      </a:r>
                      <a:endParaRPr lang="en-US" sz="1600" b="1" dirty="0"/>
                    </a:p>
                  </a:txBody>
                  <a:tcPr/>
                </a:tc>
              </a:tr>
              <a:tr h="370840">
                <a:tc>
                  <a:txBody>
                    <a:bodyPr/>
                    <a:lstStyle/>
                    <a:p>
                      <a:r>
                        <a:rPr lang="en-US" sz="1600" b="1" dirty="0" smtClean="0"/>
                        <a:t>    Large Pits</a:t>
                      </a:r>
                      <a:endParaRPr lang="en-US" sz="1600" b="1" dirty="0"/>
                    </a:p>
                  </a:txBody>
                  <a:tcPr/>
                </a:tc>
                <a:tc>
                  <a:txBody>
                    <a:bodyPr/>
                    <a:lstStyle/>
                    <a:p>
                      <a:pPr algn="ctr"/>
                      <a:r>
                        <a:rPr lang="en-US" sz="1600" b="1" dirty="0" smtClean="0"/>
                        <a:t>500</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1,700</a:t>
                      </a:r>
                      <a:endParaRPr lang="en-US" sz="1600" b="1" dirty="0"/>
                    </a:p>
                  </a:txBody>
                  <a:tcPr/>
                </a:tc>
                <a:tc>
                  <a:txBody>
                    <a:bodyPr/>
                    <a:lstStyle/>
                    <a:p>
                      <a:pPr algn="ctr"/>
                      <a:r>
                        <a:rPr lang="en-US" sz="1600" b="1" dirty="0" smtClean="0"/>
                        <a:t>-</a:t>
                      </a:r>
                      <a:endParaRPr lang="en-US" sz="1600" b="1" dirty="0"/>
                    </a:p>
                  </a:txBody>
                  <a:tcPr/>
                </a:tc>
              </a:tr>
              <a:tr h="370840">
                <a:tc>
                  <a:txBody>
                    <a:bodyPr/>
                    <a:lstStyle/>
                    <a:p>
                      <a:r>
                        <a:rPr lang="en-US" sz="1600" b="1" dirty="0" smtClean="0"/>
                        <a:t>    Riddle (40 ac)</a:t>
                      </a:r>
                      <a:endParaRPr lang="en-US" sz="1600" b="1" dirty="0"/>
                    </a:p>
                  </a:txBody>
                  <a:tcPr/>
                </a:tc>
                <a:tc>
                  <a:txBody>
                    <a:bodyPr/>
                    <a:lstStyle/>
                    <a:p>
                      <a:pPr algn="ctr"/>
                      <a:r>
                        <a:rPr lang="en-US" sz="1600" b="1" dirty="0" smtClean="0"/>
                        <a:t>1,000</a:t>
                      </a:r>
                      <a:endParaRPr lang="en-US" sz="1600" b="1" dirty="0"/>
                    </a:p>
                  </a:txBody>
                  <a:tcPr/>
                </a:tc>
                <a:tc>
                  <a:txBody>
                    <a:bodyPr/>
                    <a:lstStyle/>
                    <a:p>
                      <a:pPr algn="ctr"/>
                      <a:r>
                        <a:rPr lang="en-US" sz="1600" b="1" dirty="0" smtClean="0"/>
                        <a:t>-</a:t>
                      </a:r>
                      <a:endParaRPr lang="en-US" sz="1600" b="1" dirty="0"/>
                    </a:p>
                  </a:txBody>
                  <a:tcPr/>
                </a:tc>
                <a:tc>
                  <a:txBody>
                    <a:bodyPr/>
                    <a:lstStyle/>
                    <a:p>
                      <a:pPr algn="ctr"/>
                      <a:r>
                        <a:rPr lang="en-US" sz="1600" b="1" dirty="0" smtClean="0"/>
                        <a:t>3,300</a:t>
                      </a:r>
                      <a:endParaRPr lang="en-US" sz="1600" b="1" dirty="0"/>
                    </a:p>
                  </a:txBody>
                  <a:tcPr/>
                </a:tc>
                <a:tc>
                  <a:txBody>
                    <a:bodyPr/>
                    <a:lstStyle/>
                    <a:p>
                      <a:pPr algn="ctr"/>
                      <a:r>
                        <a:rPr lang="en-US" sz="1600" b="1" dirty="0" smtClean="0"/>
                        <a:t>-</a:t>
                      </a:r>
                      <a:endParaRPr lang="en-US" sz="1600" b="1" dirty="0"/>
                    </a:p>
                  </a:txBody>
                  <a:tcPr/>
                </a:tc>
              </a:tr>
              <a:tr h="370840">
                <a:tc>
                  <a:txBody>
                    <a:bodyPr/>
                    <a:lstStyle/>
                    <a:p>
                      <a:r>
                        <a:rPr lang="en-US" sz="1600" b="1" dirty="0" smtClean="0"/>
                        <a:t>Subtotal</a:t>
                      </a:r>
                      <a:endParaRPr lang="en-US" sz="1600" b="1" dirty="0"/>
                    </a:p>
                  </a:txBody>
                  <a:tcPr/>
                </a:tc>
                <a:tc>
                  <a:txBody>
                    <a:bodyPr/>
                    <a:lstStyle/>
                    <a:p>
                      <a:pPr algn="ctr"/>
                      <a:r>
                        <a:rPr lang="en-US" sz="1600" b="1" dirty="0" smtClean="0"/>
                        <a:t>1,800</a:t>
                      </a:r>
                      <a:endParaRPr lang="en-US" sz="1600" b="1" dirty="0"/>
                    </a:p>
                  </a:txBody>
                  <a:tcPr/>
                </a:tc>
                <a:tc>
                  <a:txBody>
                    <a:bodyPr/>
                    <a:lstStyle/>
                    <a:p>
                      <a:pPr algn="ctr"/>
                      <a:r>
                        <a:rPr lang="en-US" sz="1600" b="1" dirty="0" smtClean="0"/>
                        <a:t>20,000</a:t>
                      </a:r>
                      <a:endParaRPr lang="en-US" sz="1600" b="1" dirty="0"/>
                    </a:p>
                  </a:txBody>
                  <a:tcPr/>
                </a:tc>
                <a:tc>
                  <a:txBody>
                    <a:bodyPr/>
                    <a:lstStyle/>
                    <a:p>
                      <a:pPr algn="ctr"/>
                      <a:r>
                        <a:rPr lang="en-US" sz="1600" b="1" dirty="0" smtClean="0"/>
                        <a:t>6,700</a:t>
                      </a:r>
                      <a:endParaRPr lang="en-US" sz="1600" b="1" dirty="0"/>
                    </a:p>
                  </a:txBody>
                  <a:tcPr/>
                </a:tc>
                <a:tc>
                  <a:txBody>
                    <a:bodyPr/>
                    <a:lstStyle/>
                    <a:p>
                      <a:pPr algn="ctr"/>
                      <a:r>
                        <a:rPr lang="en-US" sz="1600" b="1" dirty="0" smtClean="0"/>
                        <a:t>25,000</a:t>
                      </a:r>
                      <a:endParaRPr lang="en-US" sz="1600" b="1" dirty="0"/>
                    </a:p>
                  </a:txBody>
                  <a:tcPr/>
                </a:tc>
              </a:tr>
              <a:tr h="370840">
                <a:tc>
                  <a:txBody>
                    <a:bodyPr/>
                    <a:lstStyle/>
                    <a:p>
                      <a:r>
                        <a:rPr lang="en-US" sz="1600" b="1" dirty="0" smtClean="0"/>
                        <a:t>Total (all projects)</a:t>
                      </a:r>
                      <a:endParaRPr lang="en-US" sz="1600" b="1" dirty="0"/>
                    </a:p>
                  </a:txBody>
                  <a:tcPr/>
                </a:tc>
                <a:tc>
                  <a:txBody>
                    <a:bodyPr/>
                    <a:lstStyle/>
                    <a:p>
                      <a:pPr algn="ctr"/>
                      <a:r>
                        <a:rPr lang="en-US" sz="1600" b="1" dirty="0" smtClean="0"/>
                        <a:t>4,800</a:t>
                      </a:r>
                      <a:endParaRPr lang="en-US" sz="1600" b="1" dirty="0"/>
                    </a:p>
                  </a:txBody>
                  <a:tcPr/>
                </a:tc>
                <a:tc>
                  <a:txBody>
                    <a:bodyPr/>
                    <a:lstStyle/>
                    <a:p>
                      <a:pPr algn="ctr"/>
                      <a:r>
                        <a:rPr lang="en-US" sz="1600" b="1" dirty="0" smtClean="0"/>
                        <a:t>30,000</a:t>
                      </a:r>
                      <a:endParaRPr lang="en-US" sz="1600" b="1" dirty="0"/>
                    </a:p>
                  </a:txBody>
                  <a:tcPr/>
                </a:tc>
                <a:tc>
                  <a:txBody>
                    <a:bodyPr/>
                    <a:lstStyle/>
                    <a:p>
                      <a:pPr algn="ctr"/>
                      <a:r>
                        <a:rPr lang="en-US" sz="1600" b="1" dirty="0" smtClean="0"/>
                        <a:t>20,500</a:t>
                      </a:r>
                      <a:endParaRPr lang="en-US" sz="1600" b="1" dirty="0"/>
                    </a:p>
                  </a:txBody>
                  <a:tcPr/>
                </a:tc>
                <a:tc>
                  <a:txBody>
                    <a:bodyPr/>
                    <a:lstStyle/>
                    <a:p>
                      <a:pPr algn="ctr"/>
                      <a:r>
                        <a:rPr lang="en-US" sz="1600" b="1" dirty="0" smtClean="0"/>
                        <a:t>40-60,000</a:t>
                      </a:r>
                      <a:endParaRPr lang="en-US" sz="1600" b="1" dirty="0"/>
                    </a:p>
                  </a:txBody>
                  <a:tcPr/>
                </a:tc>
              </a:tr>
            </a:tbl>
          </a:graphicData>
        </a:graphic>
      </p:graphicFrame>
      <p:sp>
        <p:nvSpPr>
          <p:cNvPr id="4" name="Slide Number Placeholder 3"/>
          <p:cNvSpPr>
            <a:spLocks noGrp="1"/>
          </p:cNvSpPr>
          <p:nvPr>
            <p:ph type="sldNum" sz="quarter" idx="12"/>
          </p:nvPr>
        </p:nvSpPr>
        <p:spPr/>
        <p:txBody>
          <a:bodyPr/>
          <a:lstStyle/>
          <a:p>
            <a:pPr>
              <a:defRPr/>
            </a:pPr>
            <a:fld id="{1AE763E5-CF7E-4044-982C-DE806161DD6B}" type="slidenum">
              <a:rPr lang="en-US" smtClean="0">
                <a:solidFill>
                  <a:prstClr val="black">
                    <a:tint val="75000"/>
                  </a:prstClr>
                </a:solidFill>
              </a:rPr>
              <a:pPr>
                <a:defRPr/>
              </a:pPr>
              <a:t>21</a:t>
            </a:fld>
            <a:endParaRPr lang="en-US" dirty="0">
              <a:solidFill>
                <a:prstClr val="black">
                  <a:tint val="75000"/>
                </a:prstClr>
              </a:solidFill>
            </a:endParaRPr>
          </a:p>
        </p:txBody>
      </p:sp>
      <p:sp>
        <p:nvSpPr>
          <p:cNvPr id="16462" name="TextBox 5"/>
          <p:cNvSpPr txBox="1">
            <a:spLocks noChangeArrowheads="1"/>
          </p:cNvSpPr>
          <p:nvPr/>
        </p:nvSpPr>
        <p:spPr bwMode="auto">
          <a:xfrm>
            <a:off x="6019800" y="990600"/>
            <a:ext cx="2917825" cy="261938"/>
          </a:xfrm>
          <a:prstGeom prst="rect">
            <a:avLst/>
          </a:prstGeom>
          <a:solidFill>
            <a:schemeClr val="tx2"/>
          </a:solidFill>
          <a:ln w="9525">
            <a:noFill/>
            <a:miter lim="800000"/>
            <a:headEnd/>
            <a:tailEnd/>
          </a:ln>
        </p:spPr>
        <p:txBody>
          <a:bodyPr wrap="none">
            <a:spAutoFit/>
          </a:bodyPr>
          <a:lstStyle/>
          <a:p>
            <a:r>
              <a:rPr lang="en-US" sz="1100" smtClean="0">
                <a:solidFill>
                  <a:srgbClr val="EEECE1"/>
                </a:solidFill>
                <a:latin typeface="Arial" charset="0"/>
                <a:cs typeface="Arial" charset="0"/>
              </a:rPr>
              <a:t>1 – Kenneth D. Schmidt &amp; Associates, 2011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457200" y="4876800"/>
            <a:ext cx="6324600" cy="523875"/>
          </a:xfrm>
          <a:prstGeom prst="rect">
            <a:avLst/>
          </a:prstGeom>
          <a:noFill/>
          <a:ln w="9525">
            <a:noFill/>
            <a:miter lim="800000"/>
            <a:headEnd/>
            <a:tailEnd/>
          </a:ln>
        </p:spPr>
        <p:txBody>
          <a:bodyPr>
            <a:spAutoFit/>
          </a:bodyPr>
          <a:lstStyle/>
          <a:p>
            <a:pPr marL="342900" indent="-342900" eaLnBrk="0" hangingPunct="0">
              <a:spcBef>
                <a:spcPct val="50000"/>
              </a:spcBef>
            </a:pPr>
            <a:r>
              <a:rPr lang="en-US" sz="2800" smtClean="0">
                <a:solidFill>
                  <a:prstClr val="black"/>
                </a:solidFill>
                <a:latin typeface="Tahoma" pitchFamily="34" charset="0"/>
                <a:cs typeface="Tahoma" pitchFamily="34" charset="0"/>
              </a:rPr>
              <a:t>	</a:t>
            </a:r>
          </a:p>
        </p:txBody>
      </p:sp>
      <p:sp>
        <p:nvSpPr>
          <p:cNvPr id="15" name="Slide Number Placeholder 5"/>
          <p:cNvSpPr>
            <a:spLocks noGrp="1"/>
          </p:cNvSpPr>
          <p:nvPr>
            <p:ph type="sldNum" sz="quarter" idx="12"/>
          </p:nvPr>
        </p:nvSpPr>
        <p:spPr>
          <a:xfrm>
            <a:off x="8610600" y="6381750"/>
            <a:ext cx="533400" cy="476250"/>
          </a:xfrm>
        </p:spPr>
        <p:txBody>
          <a:bodyPr anchor="t"/>
          <a:lstStyle/>
          <a:p>
            <a:pPr algn="ctr">
              <a:defRPr/>
            </a:pPr>
            <a:fld id="{87E84C91-1AA5-4622-BC46-DDF88BD18A74}" type="slidenum">
              <a:rPr lang="en-US" smtClean="0">
                <a:solidFill>
                  <a:prstClr val="black">
                    <a:tint val="75000"/>
                  </a:prstClr>
                </a:solidFill>
                <a:latin typeface="Tahoma" pitchFamily="34" charset="0"/>
                <a:ea typeface="Tahoma" pitchFamily="34" charset="0"/>
                <a:cs typeface="Tahoma" pitchFamily="34" charset="0"/>
              </a:rPr>
              <a:pPr algn="ctr">
                <a:defRPr/>
              </a:pPr>
              <a:t>22</a:t>
            </a:fld>
            <a:endParaRPr lang="en-US" dirty="0">
              <a:solidFill>
                <a:prstClr val="black">
                  <a:tint val="75000"/>
                </a:prstClr>
              </a:solidFill>
              <a:latin typeface="Tahoma" pitchFamily="34" charset="0"/>
              <a:ea typeface="Tahoma" pitchFamily="34" charset="0"/>
              <a:cs typeface="Tahoma" pitchFamily="34" charset="0"/>
            </a:endParaRPr>
          </a:p>
        </p:txBody>
      </p:sp>
      <p:graphicFrame>
        <p:nvGraphicFramePr>
          <p:cNvPr id="13" name="Content Placeholder 7"/>
          <p:cNvGraphicFramePr>
            <a:graphicFrameLocks/>
          </p:cNvGraphicFramePr>
          <p:nvPr/>
        </p:nvGraphicFramePr>
        <p:xfrm>
          <a:off x="152400" y="685800"/>
          <a:ext cx="8991600" cy="5212912"/>
        </p:xfrm>
        <a:graphic>
          <a:graphicData uri="http://schemas.openxmlformats.org/drawingml/2006/table">
            <a:tbl>
              <a:tblPr firstRow="1" bandRow="1">
                <a:tableStyleId>{5C22544A-7EE6-4342-B048-85BDC9FD1C3A}</a:tableStyleId>
              </a:tblPr>
              <a:tblGrid>
                <a:gridCol w="1605148"/>
                <a:gridCol w="1242192"/>
                <a:gridCol w="974090"/>
                <a:gridCol w="1123950"/>
                <a:gridCol w="1273810"/>
                <a:gridCol w="1251916"/>
                <a:gridCol w="1520494"/>
              </a:tblGrid>
              <a:tr h="509467">
                <a:tc gridSpan="7">
                  <a:txBody>
                    <a:bodyPr/>
                    <a:lstStyle/>
                    <a:p>
                      <a:pPr algn="ctr"/>
                      <a:r>
                        <a:rPr lang="en-US" sz="1800" b="1" cap="none" spc="0" dirty="0" smtClean="0">
                          <a:ln w="18415" cmpd="sng">
                            <a:noFill/>
                            <a:prstDash val="solid"/>
                          </a:ln>
                          <a:solidFill>
                            <a:srgbClr val="FFFFFF"/>
                          </a:solidFill>
                          <a:effectLst/>
                        </a:rPr>
                        <a:t>Recharge/Recovery Projects</a:t>
                      </a:r>
                      <a:endParaRPr lang="en-US" sz="1800" b="1" cap="none" spc="0" dirty="0">
                        <a:ln w="18415" cmpd="sng">
                          <a:noFill/>
                          <a:prstDash val="solid"/>
                        </a:ln>
                        <a:solidFill>
                          <a:srgbClr val="FFFFFF"/>
                        </a:solidFill>
                        <a:effectLst/>
                      </a:endParaRPr>
                    </a:p>
                  </a:txBody>
                  <a:tcPr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873279">
                <a:tc>
                  <a:txBody>
                    <a:bodyPr/>
                    <a:lstStyle/>
                    <a:p>
                      <a:pPr algn="ctr"/>
                      <a:r>
                        <a:rPr lang="en-US" sz="1400" dirty="0" smtClean="0">
                          <a:solidFill>
                            <a:schemeClr val="tx1"/>
                          </a:solidFill>
                        </a:rPr>
                        <a:t>Project Alternative</a:t>
                      </a:r>
                      <a:endParaRPr lang="en-US" sz="1400" dirty="0">
                        <a:solidFill>
                          <a:schemeClr val="tx1"/>
                        </a:solidFill>
                      </a:endParaRPr>
                    </a:p>
                  </a:txBody>
                  <a:tcPr anchor="ctr">
                    <a:solidFill>
                      <a:schemeClr val="accent1"/>
                    </a:solidFill>
                  </a:tcPr>
                </a:tc>
                <a:tc>
                  <a:txBody>
                    <a:bodyPr/>
                    <a:lstStyle/>
                    <a:p>
                      <a:pPr algn="ctr"/>
                      <a:r>
                        <a:rPr lang="en-US" sz="1400" dirty="0" smtClean="0">
                          <a:solidFill>
                            <a:schemeClr val="tx1"/>
                          </a:solidFill>
                        </a:rPr>
                        <a:t>Estimated Capital Costs</a:t>
                      </a:r>
                      <a:endParaRPr lang="en-US" sz="1400" dirty="0">
                        <a:solidFill>
                          <a:schemeClr val="tx1"/>
                        </a:solidFill>
                      </a:endParaRPr>
                    </a:p>
                  </a:txBody>
                  <a:tcPr anchor="ctr">
                    <a:solidFill>
                      <a:schemeClr val="accent1"/>
                    </a:solidFill>
                  </a:tcPr>
                </a:tc>
                <a:tc>
                  <a:txBody>
                    <a:bodyPr/>
                    <a:lstStyle/>
                    <a:p>
                      <a:pPr algn="ctr"/>
                      <a:r>
                        <a:rPr lang="en-US" sz="1400" dirty="0" smtClean="0">
                          <a:solidFill>
                            <a:schemeClr val="tx1"/>
                          </a:solidFill>
                        </a:rPr>
                        <a:t>Estimated Capital Annual Costs</a:t>
                      </a:r>
                      <a:endParaRPr lang="en-US" sz="1400" dirty="0">
                        <a:solidFill>
                          <a:schemeClr val="tx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Estimated Annual O&amp;M Costs</a:t>
                      </a:r>
                      <a:endParaRPr lang="en-US" sz="1400" dirty="0">
                        <a:solidFill>
                          <a:schemeClr val="tx1"/>
                        </a:solidFill>
                      </a:endParaRPr>
                    </a:p>
                  </a:txBody>
                  <a:tcPr anchor="ctr">
                    <a:solidFill>
                      <a:schemeClr val="accent1"/>
                    </a:solidFill>
                  </a:tcPr>
                </a:tc>
                <a:tc>
                  <a:txBody>
                    <a:bodyPr/>
                    <a:lstStyle/>
                    <a:p>
                      <a:pPr algn="ctr"/>
                      <a:r>
                        <a:rPr lang="en-US" sz="1400" baseline="0" dirty="0" smtClean="0">
                          <a:solidFill>
                            <a:schemeClr val="tx1"/>
                          </a:solidFill>
                        </a:rPr>
                        <a:t>Max. Dry Year Yield (AF)</a:t>
                      </a:r>
                      <a:r>
                        <a:rPr lang="en-US" sz="1400" baseline="30000" dirty="0" smtClean="0">
                          <a:solidFill>
                            <a:schemeClr val="tx1"/>
                          </a:solidFill>
                        </a:rPr>
                        <a:t>1</a:t>
                      </a:r>
                      <a:endParaRPr lang="en-US" sz="1400" baseline="30000" dirty="0">
                        <a:solidFill>
                          <a:schemeClr val="tx1"/>
                        </a:solidFill>
                      </a:endParaRPr>
                    </a:p>
                  </a:txBody>
                  <a:tcPr anchor="ctr">
                    <a:solidFill>
                      <a:schemeClr val="accent1"/>
                    </a:solidFill>
                  </a:tcPr>
                </a:tc>
                <a:tc>
                  <a:txBody>
                    <a:bodyPr/>
                    <a:lstStyle/>
                    <a:p>
                      <a:pPr algn="ctr"/>
                      <a:r>
                        <a:rPr lang="en-US" sz="1400" baseline="0" dirty="0" smtClean="0">
                          <a:solidFill>
                            <a:schemeClr val="tx1"/>
                          </a:solidFill>
                        </a:rPr>
                        <a:t>Average Annual Yield (AF)</a:t>
                      </a:r>
                      <a:endParaRPr lang="en-US" sz="1400" dirty="0">
                        <a:solidFill>
                          <a:schemeClr val="tx1"/>
                        </a:solidFill>
                      </a:endParaRPr>
                    </a:p>
                  </a:txBody>
                  <a:tcPr anchor="ctr">
                    <a:solidFill>
                      <a:schemeClr val="accent1"/>
                    </a:solidFill>
                  </a:tcPr>
                </a:tc>
                <a:tc>
                  <a:txBody>
                    <a:bodyPr/>
                    <a:lstStyle/>
                    <a:p>
                      <a:pPr algn="ctr"/>
                      <a:r>
                        <a:rPr lang="en-US" sz="1400" dirty="0" smtClean="0">
                          <a:solidFill>
                            <a:schemeClr val="tx1"/>
                          </a:solidFill>
                        </a:rPr>
                        <a:t>Estimated Water Cost ($/AF)</a:t>
                      </a:r>
                      <a:r>
                        <a:rPr lang="en-US" sz="1400" baseline="30000" dirty="0" smtClean="0">
                          <a:solidFill>
                            <a:schemeClr val="tx1"/>
                          </a:solidFill>
                        </a:rPr>
                        <a:t>2</a:t>
                      </a:r>
                      <a:endParaRPr lang="en-US" sz="1400" baseline="30000" dirty="0">
                        <a:solidFill>
                          <a:schemeClr val="tx1"/>
                        </a:solidFill>
                      </a:endParaRPr>
                    </a:p>
                  </a:txBody>
                  <a:tcPr anchor="ctr">
                    <a:solidFill>
                      <a:schemeClr val="accent1"/>
                    </a:solidFill>
                  </a:tcPr>
                </a:tc>
              </a:tr>
              <a:tr h="509467">
                <a:tc>
                  <a:txBody>
                    <a:bodyPr/>
                    <a:lstStyle/>
                    <a:p>
                      <a:pPr algn="ctr"/>
                      <a:r>
                        <a:rPr lang="en-US" sz="1400" dirty="0" smtClean="0">
                          <a:solidFill>
                            <a:schemeClr val="tx1"/>
                          </a:solidFill>
                        </a:rPr>
                        <a:t>Los</a:t>
                      </a:r>
                      <a:r>
                        <a:rPr lang="en-US" sz="1400" baseline="0" dirty="0" smtClean="0">
                          <a:solidFill>
                            <a:schemeClr val="tx1"/>
                          </a:solidFill>
                        </a:rPr>
                        <a:t> Banos Creek  Northern Site</a:t>
                      </a:r>
                      <a:endParaRPr lang="en-US" sz="1400" dirty="0">
                        <a:solidFill>
                          <a:schemeClr val="tx1"/>
                        </a:solidFill>
                      </a:endParaRPr>
                    </a:p>
                  </a:txBody>
                  <a:tcPr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$2,785,000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$93,000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$54,000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6,900 AF</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1,500 AF</a:t>
                      </a:r>
                    </a:p>
                  </a:txBody>
                  <a:tcPr marL="68580" marR="68580" marT="0" marB="0" anchor="ctr"/>
                </a:tc>
                <a:tc>
                  <a:txBody>
                    <a:bodyPr/>
                    <a:lstStyle/>
                    <a:p>
                      <a:pPr algn="ctr" rtl="0" fontAlgn="ctr"/>
                      <a:r>
                        <a:rPr lang="en-US" sz="1400" b="0" i="0" u="none" strike="noStrike" dirty="0" smtClean="0">
                          <a:solidFill>
                            <a:schemeClr val="tx1"/>
                          </a:solidFill>
                          <a:latin typeface="Verdana"/>
                        </a:rPr>
                        <a:t>$96/AF</a:t>
                      </a:r>
                      <a:endParaRPr lang="en-US" sz="1400" b="0" i="0" u="none" strike="noStrike" dirty="0">
                        <a:solidFill>
                          <a:schemeClr val="tx1"/>
                        </a:solidFill>
                        <a:latin typeface="Verdana"/>
                      </a:endParaRPr>
                    </a:p>
                  </a:txBody>
                  <a:tcPr marL="9525" marR="9525" marT="9525" marB="0" anchor="ctr"/>
                </a:tc>
              </a:tr>
              <a:tr h="509467">
                <a:tc>
                  <a:txBody>
                    <a:bodyPr/>
                    <a:lstStyle/>
                    <a:p>
                      <a:pPr algn="ctr"/>
                      <a:r>
                        <a:rPr lang="en-US" sz="1400" dirty="0" smtClean="0">
                          <a:solidFill>
                            <a:schemeClr val="tx1"/>
                          </a:solidFill>
                        </a:rPr>
                        <a:t>Los Banos Creek Southern Site</a:t>
                      </a:r>
                      <a:endParaRPr lang="en-US" sz="1400" dirty="0">
                        <a:solidFill>
                          <a:schemeClr val="tx1"/>
                        </a:solidFill>
                      </a:endParaRPr>
                    </a:p>
                  </a:txBody>
                  <a:tcPr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$2,241,000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$75,000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$54,000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6,900 AF</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1,500 AF</a:t>
                      </a:r>
                    </a:p>
                  </a:txBody>
                  <a:tcPr marL="68580" marR="68580" marT="0" marB="0" anchor="ctr"/>
                </a:tc>
                <a:tc>
                  <a:txBody>
                    <a:bodyPr/>
                    <a:lstStyle/>
                    <a:p>
                      <a:pPr algn="ctr" rtl="0" fontAlgn="ctr"/>
                      <a:r>
                        <a:rPr lang="en-US" sz="1400" b="0" i="0" u="none" strike="noStrike" dirty="0" smtClean="0">
                          <a:solidFill>
                            <a:schemeClr val="tx1"/>
                          </a:solidFill>
                          <a:latin typeface="Verdana"/>
                        </a:rPr>
                        <a:t>$84/AF</a:t>
                      </a:r>
                      <a:endParaRPr lang="en-US" sz="1400" b="0" i="0" u="none" strike="noStrike" dirty="0">
                        <a:solidFill>
                          <a:schemeClr val="tx1"/>
                        </a:solidFill>
                        <a:latin typeface="Verdana"/>
                      </a:endParaRPr>
                    </a:p>
                  </a:txBody>
                  <a:tcPr marL="9525" marR="9525" marT="9525" marB="0" anchor="ctr"/>
                </a:tc>
              </a:tr>
              <a:tr h="374699">
                <a:tc>
                  <a:txBody>
                    <a:bodyPr/>
                    <a:lstStyle/>
                    <a:p>
                      <a:pPr algn="ctr"/>
                      <a:r>
                        <a:rPr lang="en-US" sz="1400" dirty="0" smtClean="0">
                          <a:solidFill>
                            <a:schemeClr val="tx1"/>
                          </a:solidFill>
                        </a:rPr>
                        <a:t>Orestimba Riddle (20 ac)</a:t>
                      </a:r>
                      <a:endParaRPr lang="en-US" sz="1400" dirty="0">
                        <a:solidFill>
                          <a:schemeClr val="tx1"/>
                        </a:solidFill>
                      </a:endParaRPr>
                    </a:p>
                  </a:txBody>
                  <a:tcPr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$1,287,000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$43,000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$16,000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1,700 AF</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500 AF</a:t>
                      </a:r>
                    </a:p>
                  </a:txBody>
                  <a:tcPr marL="68580" marR="68580" marT="0" marB="0" anchor="ctr"/>
                </a:tc>
                <a:tc>
                  <a:txBody>
                    <a:bodyPr/>
                    <a:lstStyle/>
                    <a:p>
                      <a:pPr algn="ctr" rtl="0" fontAlgn="ctr"/>
                      <a:r>
                        <a:rPr lang="en-US" sz="1400" b="0" i="0" u="none" strike="noStrike" dirty="0">
                          <a:solidFill>
                            <a:schemeClr val="tx1"/>
                          </a:solidFill>
                          <a:latin typeface="Verdana"/>
                        </a:rPr>
                        <a:t>$131/AF</a:t>
                      </a:r>
                    </a:p>
                  </a:txBody>
                  <a:tcPr marL="9525" marR="9525" marT="9525" marB="0" anchor="ctr"/>
                </a:tc>
              </a:tr>
              <a:tr h="499597">
                <a:tc>
                  <a:txBody>
                    <a:bodyPr/>
                    <a:lstStyle/>
                    <a:p>
                      <a:pPr algn="ctr"/>
                      <a:r>
                        <a:rPr lang="en-US" sz="1400" dirty="0" smtClean="0">
                          <a:solidFill>
                            <a:schemeClr val="tx1"/>
                          </a:solidFill>
                        </a:rPr>
                        <a:t>Orestimba</a:t>
                      </a:r>
                      <a:r>
                        <a:rPr lang="en-US" sz="1400" baseline="0" dirty="0" smtClean="0">
                          <a:solidFill>
                            <a:schemeClr val="tx1"/>
                          </a:solidFill>
                        </a:rPr>
                        <a:t> Riddle (40 ac)</a:t>
                      </a:r>
                      <a:endParaRPr lang="en-US" sz="1400" dirty="0">
                        <a:solidFill>
                          <a:schemeClr val="tx1"/>
                        </a:solidFill>
                      </a:endParaRPr>
                    </a:p>
                  </a:txBody>
                  <a:tcPr anchor="ctr"/>
                </a:tc>
                <a:tc>
                  <a:txBody>
                    <a:bodyPr/>
                    <a:lstStyle/>
                    <a:p>
                      <a:pPr marL="0" marR="0" indent="127000" algn="r" defTabSz="914400" rtl="0" eaLnBrk="1" latinLnBrk="0" hangingPunct="1">
                        <a:spcBef>
                          <a:spcPts val="0"/>
                        </a:spcBef>
                        <a:spcAft>
                          <a:spcPts val="0"/>
                        </a:spcAft>
                      </a:pPr>
                      <a:r>
                        <a:rPr lang="en-US" sz="1400" b="0" kern="1200" dirty="0" smtClean="0">
                          <a:solidFill>
                            <a:schemeClr val="tx1"/>
                          </a:solidFill>
                          <a:latin typeface="+mn-lt"/>
                          <a:ea typeface="+mn-ea"/>
                          <a:cs typeface="+mn-cs"/>
                        </a:rPr>
                        <a:t>$3,411,000</a:t>
                      </a:r>
                    </a:p>
                  </a:txBody>
                  <a:tcPr marL="68580" marR="68580" marT="0" marB="0" anchor="ctr"/>
                </a:tc>
                <a:tc>
                  <a:txBody>
                    <a:bodyPr/>
                    <a:lstStyle/>
                    <a:p>
                      <a:pPr marL="0" marR="0" indent="127000" algn="r" defTabSz="914400" rtl="0" eaLnBrk="1" latinLnBrk="0" hangingPunct="1">
                        <a:spcBef>
                          <a:spcPts val="0"/>
                        </a:spcBef>
                        <a:spcAft>
                          <a:spcPts val="0"/>
                        </a:spcAft>
                      </a:pPr>
                      <a:r>
                        <a:rPr lang="en-US" sz="1400" b="0" kern="1200" dirty="0" smtClean="0">
                          <a:solidFill>
                            <a:schemeClr val="tx1"/>
                          </a:solidFill>
                          <a:latin typeface="+mn-lt"/>
                          <a:ea typeface="+mn-ea"/>
                          <a:cs typeface="+mn-cs"/>
                        </a:rPr>
                        <a:t>$114,000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$35,000</a:t>
                      </a:r>
                    </a:p>
                  </a:txBody>
                  <a:tcPr anchor="ctr"/>
                </a:tc>
                <a:tc>
                  <a:txBody>
                    <a:bodyPr/>
                    <a:lstStyle/>
                    <a:p>
                      <a:pPr algn="r"/>
                      <a:r>
                        <a:rPr lang="en-US" sz="1400" b="0" dirty="0" smtClean="0">
                          <a:solidFill>
                            <a:schemeClr val="tx1"/>
                          </a:solidFill>
                        </a:rPr>
                        <a:t>3,300 AF</a:t>
                      </a:r>
                      <a:endParaRPr lang="en-US" sz="1400" b="0" dirty="0">
                        <a:solidFill>
                          <a:schemeClr val="tx1"/>
                        </a:solidFill>
                      </a:endParaRPr>
                    </a:p>
                  </a:txBody>
                  <a:tcPr anchor="ctr"/>
                </a:tc>
                <a:tc>
                  <a:txBody>
                    <a:bodyPr/>
                    <a:lstStyle/>
                    <a:p>
                      <a:pPr algn="r"/>
                      <a:r>
                        <a:rPr lang="en-US" sz="1400" b="0" dirty="0" smtClean="0">
                          <a:solidFill>
                            <a:schemeClr val="tx1"/>
                          </a:solidFill>
                        </a:rPr>
                        <a:t>1,000 AF</a:t>
                      </a:r>
                      <a:endParaRPr lang="en-US" sz="1400" b="0" dirty="0">
                        <a:solidFill>
                          <a:schemeClr val="tx1"/>
                        </a:solidFill>
                      </a:endParaRPr>
                    </a:p>
                  </a:txBody>
                  <a:tcPr anchor="ctr"/>
                </a:tc>
                <a:tc>
                  <a:txBody>
                    <a:bodyPr/>
                    <a:lstStyle/>
                    <a:p>
                      <a:pPr algn="ctr" rtl="0" fontAlgn="ctr"/>
                      <a:r>
                        <a:rPr lang="en-US" sz="1400" b="0" i="0" u="none" strike="noStrike" dirty="0">
                          <a:solidFill>
                            <a:schemeClr val="tx1"/>
                          </a:solidFill>
                          <a:latin typeface="Verdana"/>
                        </a:rPr>
                        <a:t>$</a:t>
                      </a:r>
                      <a:r>
                        <a:rPr lang="en-US" sz="1400" b="0" i="0" u="none" strike="noStrike" dirty="0" smtClean="0">
                          <a:solidFill>
                            <a:schemeClr val="tx1"/>
                          </a:solidFill>
                          <a:latin typeface="Verdana"/>
                        </a:rPr>
                        <a:t>150/AF</a:t>
                      </a:r>
                      <a:endParaRPr lang="en-US" sz="1400" b="0" i="0" u="none" strike="noStrike" dirty="0">
                        <a:solidFill>
                          <a:schemeClr val="tx1"/>
                        </a:solidFill>
                        <a:latin typeface="Verdana"/>
                      </a:endParaRPr>
                    </a:p>
                  </a:txBody>
                  <a:tcPr marL="9525" marR="9525" marT="9525" marB="0" anchor="ctr"/>
                </a:tc>
              </a:tr>
              <a:tr h="499597">
                <a:tc>
                  <a:txBody>
                    <a:bodyPr/>
                    <a:lstStyle/>
                    <a:p>
                      <a:pPr algn="ctr"/>
                      <a:r>
                        <a:rPr lang="en-US" sz="1400" dirty="0" smtClean="0">
                          <a:solidFill>
                            <a:schemeClr val="tx1"/>
                          </a:solidFill>
                        </a:rPr>
                        <a:t>Orestimba</a:t>
                      </a:r>
                      <a:r>
                        <a:rPr lang="en-US" sz="1400" baseline="0" dirty="0" smtClean="0">
                          <a:solidFill>
                            <a:schemeClr val="tx1"/>
                          </a:solidFill>
                        </a:rPr>
                        <a:t> (small pits)</a:t>
                      </a:r>
                      <a:endParaRPr lang="en-US" sz="1400" dirty="0">
                        <a:solidFill>
                          <a:schemeClr val="tx1"/>
                        </a:solidFill>
                      </a:endParaRPr>
                    </a:p>
                  </a:txBody>
                  <a:tcPr anchor="ctr"/>
                </a:tc>
                <a:tc>
                  <a:txBody>
                    <a:bodyPr/>
                    <a:lstStyle/>
                    <a:p>
                      <a:pPr marL="0" marR="0" indent="127000" algn="r" defTabSz="914400" rtl="0" eaLnBrk="1" latinLnBrk="0" hangingPunct="1">
                        <a:spcBef>
                          <a:spcPts val="0"/>
                        </a:spcBef>
                        <a:spcAft>
                          <a:spcPts val="0"/>
                        </a:spcAft>
                      </a:pPr>
                      <a:r>
                        <a:rPr lang="en-US" sz="1400" b="0" kern="1200" dirty="0" smtClean="0">
                          <a:solidFill>
                            <a:schemeClr val="tx1"/>
                          </a:solidFill>
                          <a:latin typeface="+mn-lt"/>
                          <a:ea typeface="+mn-ea"/>
                          <a:cs typeface="+mn-cs"/>
                        </a:rPr>
                        <a:t>$2,189,000</a:t>
                      </a:r>
                    </a:p>
                  </a:txBody>
                  <a:tcPr marL="68580" marR="68580" marT="0" marB="0" anchor="ctr"/>
                </a:tc>
                <a:tc>
                  <a:txBody>
                    <a:bodyPr/>
                    <a:lstStyle/>
                    <a:p>
                      <a:pPr marL="0" marR="0" indent="127000" algn="r" defTabSz="914400" rtl="0" eaLnBrk="1" latinLnBrk="0" hangingPunct="1">
                        <a:spcBef>
                          <a:spcPts val="0"/>
                        </a:spcBef>
                        <a:spcAft>
                          <a:spcPts val="0"/>
                        </a:spcAft>
                      </a:pPr>
                      <a:r>
                        <a:rPr lang="en-US" sz="1400" b="0" kern="1200" dirty="0" smtClean="0">
                          <a:solidFill>
                            <a:schemeClr val="tx1"/>
                          </a:solidFill>
                          <a:latin typeface="+mn-lt"/>
                          <a:ea typeface="+mn-ea"/>
                          <a:cs typeface="+mn-cs"/>
                        </a:rPr>
                        <a:t>$73,000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$10,000</a:t>
                      </a:r>
                    </a:p>
                  </a:txBody>
                  <a:tcPr anchor="ctr"/>
                </a:tc>
                <a:tc>
                  <a:txBody>
                    <a:bodyPr/>
                    <a:lstStyle/>
                    <a:p>
                      <a:pPr algn="r"/>
                      <a:r>
                        <a:rPr lang="en-US" sz="1400" b="0" dirty="0" smtClean="0">
                          <a:solidFill>
                            <a:schemeClr val="tx1"/>
                          </a:solidFill>
                        </a:rPr>
                        <a:t>1,700 AF</a:t>
                      </a:r>
                      <a:endParaRPr lang="en-US" sz="1400" b="0" dirty="0">
                        <a:solidFill>
                          <a:schemeClr val="tx1"/>
                        </a:solidFill>
                      </a:endParaRPr>
                    </a:p>
                  </a:txBody>
                  <a:tcPr anchor="ctr"/>
                </a:tc>
                <a:tc>
                  <a:txBody>
                    <a:bodyPr/>
                    <a:lstStyle/>
                    <a:p>
                      <a:pPr algn="r"/>
                      <a:r>
                        <a:rPr lang="en-US" sz="1400" b="0" dirty="0" smtClean="0">
                          <a:solidFill>
                            <a:schemeClr val="tx1"/>
                          </a:solidFill>
                        </a:rPr>
                        <a:t>300 AF </a:t>
                      </a:r>
                      <a:endParaRPr lang="en-US" sz="1400" b="0" dirty="0">
                        <a:solidFill>
                          <a:schemeClr val="tx1"/>
                        </a:solidFill>
                      </a:endParaRPr>
                    </a:p>
                  </a:txBody>
                  <a:tcPr anchor="ctr"/>
                </a:tc>
                <a:tc>
                  <a:txBody>
                    <a:bodyPr/>
                    <a:lstStyle/>
                    <a:p>
                      <a:pPr algn="ctr" rtl="0" fontAlgn="ctr"/>
                      <a:r>
                        <a:rPr lang="en-US" sz="1400" b="0" i="0" u="none" strike="noStrike" dirty="0" smtClean="0">
                          <a:solidFill>
                            <a:schemeClr val="tx1"/>
                          </a:solidFill>
                          <a:latin typeface="Verdana"/>
                        </a:rPr>
                        <a:t>$306/AF</a:t>
                      </a:r>
                      <a:endParaRPr lang="en-US" sz="1400" b="0" i="0" u="none" strike="noStrike" dirty="0">
                        <a:solidFill>
                          <a:schemeClr val="tx1"/>
                        </a:solidFill>
                        <a:latin typeface="Verdana"/>
                      </a:endParaRPr>
                    </a:p>
                  </a:txBody>
                  <a:tcPr marL="9525" marR="9525" marT="9525" marB="0" anchor="ctr"/>
                </a:tc>
              </a:tr>
              <a:tr h="499597">
                <a:tc>
                  <a:txBody>
                    <a:bodyPr/>
                    <a:lstStyle/>
                    <a:p>
                      <a:pPr algn="ctr"/>
                      <a:r>
                        <a:rPr lang="en-US" sz="1400" dirty="0" smtClean="0">
                          <a:solidFill>
                            <a:schemeClr val="tx1"/>
                          </a:solidFill>
                        </a:rPr>
                        <a:t>Orestimba</a:t>
                      </a:r>
                      <a:r>
                        <a:rPr lang="en-US" sz="1400" baseline="0" dirty="0" smtClean="0">
                          <a:solidFill>
                            <a:schemeClr val="tx1"/>
                          </a:solidFill>
                        </a:rPr>
                        <a:t> (17 ac pit)</a:t>
                      </a:r>
                      <a:endParaRPr lang="en-US" sz="1400" dirty="0">
                        <a:solidFill>
                          <a:schemeClr val="tx1"/>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$1,343,000</a:t>
                      </a:r>
                    </a:p>
                  </a:txBody>
                  <a:tcPr marL="68580" marR="68580" marT="0" marB="0" anchor="ctr"/>
                </a:tc>
                <a:tc>
                  <a:txBody>
                    <a:bodyPr/>
                    <a:lstStyle/>
                    <a:p>
                      <a:pPr marL="0" marR="0" indent="127635" algn="r" defTabSz="914400" rtl="0" eaLnBrk="1" latinLnBrk="0" hangingPunct="1">
                        <a:spcBef>
                          <a:spcPts val="0"/>
                        </a:spcBef>
                        <a:spcAft>
                          <a:spcPts val="0"/>
                        </a:spcAft>
                      </a:pPr>
                      <a:r>
                        <a:rPr lang="en-US" sz="1400" b="0" kern="1200" dirty="0" smtClean="0">
                          <a:solidFill>
                            <a:schemeClr val="tx1"/>
                          </a:solidFill>
                          <a:latin typeface="+mn-lt"/>
                          <a:ea typeface="+mn-ea"/>
                          <a:cs typeface="+mn-cs"/>
                        </a:rPr>
                        <a:t>$45,000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$16,000</a:t>
                      </a:r>
                    </a:p>
                  </a:txBody>
                  <a:tcPr anchor="ctr"/>
                </a:tc>
                <a:tc>
                  <a:txBody>
                    <a:bodyPr/>
                    <a:lstStyle/>
                    <a:p>
                      <a:pPr algn="r"/>
                      <a:r>
                        <a:rPr lang="en-US" sz="1400" b="0" dirty="0" smtClean="0">
                          <a:solidFill>
                            <a:schemeClr val="tx1"/>
                          </a:solidFill>
                        </a:rPr>
                        <a:t>1,700 AF</a:t>
                      </a:r>
                      <a:endParaRPr lang="en-US" sz="1400" b="0" dirty="0">
                        <a:solidFill>
                          <a:schemeClr val="tx1"/>
                        </a:solidFill>
                      </a:endParaRPr>
                    </a:p>
                  </a:txBody>
                  <a:tcPr anchor="ctr"/>
                </a:tc>
                <a:tc>
                  <a:txBody>
                    <a:bodyPr/>
                    <a:lstStyle/>
                    <a:p>
                      <a:pPr algn="r"/>
                      <a:r>
                        <a:rPr lang="en-US" sz="1400" b="0" dirty="0" smtClean="0">
                          <a:solidFill>
                            <a:schemeClr val="tx1"/>
                          </a:solidFill>
                        </a:rPr>
                        <a:t>500 AF</a:t>
                      </a:r>
                      <a:endParaRPr lang="en-US" sz="1400" b="0" dirty="0">
                        <a:solidFill>
                          <a:schemeClr val="tx1"/>
                        </a:solidFill>
                      </a:endParaRPr>
                    </a:p>
                  </a:txBody>
                  <a:tcPr anchor="ctr"/>
                </a:tc>
                <a:tc>
                  <a:txBody>
                    <a:bodyPr/>
                    <a:lstStyle/>
                    <a:p>
                      <a:pPr algn="ctr" rtl="0" fontAlgn="ctr"/>
                      <a:r>
                        <a:rPr lang="en-US" sz="1400" b="0" i="0" u="none" strike="noStrike" dirty="0" smtClean="0">
                          <a:solidFill>
                            <a:schemeClr val="tx1"/>
                          </a:solidFill>
                          <a:latin typeface="Verdana"/>
                        </a:rPr>
                        <a:t>$135/AF</a:t>
                      </a:r>
                      <a:endParaRPr lang="en-US" sz="1400" b="0" i="0" u="none" strike="noStrike" dirty="0">
                        <a:solidFill>
                          <a:schemeClr val="tx1"/>
                        </a:solidFill>
                        <a:latin typeface="Verdana"/>
                      </a:endParaRPr>
                    </a:p>
                  </a:txBody>
                  <a:tcPr marL="9525" marR="9525" marT="9525" marB="0" anchor="ctr"/>
                </a:tc>
              </a:tr>
              <a:tr h="499597">
                <a:tc>
                  <a:txBody>
                    <a:bodyPr/>
                    <a:lstStyle/>
                    <a:p>
                      <a:pPr algn="ctr"/>
                      <a:r>
                        <a:rPr lang="en-US" sz="1400" dirty="0" smtClean="0">
                          <a:solidFill>
                            <a:schemeClr val="tx1"/>
                          </a:solidFill>
                        </a:rPr>
                        <a:t>TOTAL</a:t>
                      </a:r>
                      <a:endParaRPr lang="en-US" sz="1400" dirty="0">
                        <a:solidFill>
                          <a:schemeClr val="tx1"/>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$13,256,000</a:t>
                      </a:r>
                    </a:p>
                  </a:txBody>
                  <a:tcPr marL="68580" marR="68580" marT="0" marB="0" anchor="ctr"/>
                </a:tc>
                <a:tc>
                  <a:txBody>
                    <a:bodyPr/>
                    <a:lstStyle/>
                    <a:p>
                      <a:pPr marL="0" marR="0" indent="127635" algn="r" defTabSz="914400" rtl="0" eaLnBrk="1" latinLnBrk="0" hangingPunct="1">
                        <a:spcBef>
                          <a:spcPts val="0"/>
                        </a:spcBef>
                        <a:spcAft>
                          <a:spcPts val="0"/>
                        </a:spcAft>
                      </a:pPr>
                      <a:r>
                        <a:rPr lang="en-US" sz="1400" b="0" kern="1200" dirty="0" smtClean="0">
                          <a:solidFill>
                            <a:schemeClr val="tx1"/>
                          </a:solidFill>
                          <a:latin typeface="+mn-lt"/>
                          <a:ea typeface="+mn-ea"/>
                          <a:cs typeface="+mn-cs"/>
                        </a:rPr>
                        <a:t>$443,000</a:t>
                      </a:r>
                    </a:p>
                  </a:txBody>
                  <a:tcPr marL="68580" marR="68580" marT="0" marB="0" anchor="ctr"/>
                </a:tc>
                <a:tc>
                  <a:txBody>
                    <a:bodyPr/>
                    <a:lstStyle/>
                    <a:p>
                      <a:pPr marL="0" marR="0" algn="r" defTabSz="914400" rtl="0" eaLnBrk="1" latinLnBrk="0" hangingPunct="1">
                        <a:spcBef>
                          <a:spcPts val="0"/>
                        </a:spcBef>
                        <a:spcAft>
                          <a:spcPts val="0"/>
                        </a:spcAft>
                      </a:pPr>
                      <a:r>
                        <a:rPr lang="en-US" sz="1400" kern="1200" dirty="0" smtClean="0">
                          <a:solidFill>
                            <a:schemeClr val="tx1"/>
                          </a:solidFill>
                          <a:latin typeface="+mn-lt"/>
                          <a:ea typeface="+mn-ea"/>
                          <a:cs typeface="+mn-cs"/>
                        </a:rPr>
                        <a:t>$185,000</a:t>
                      </a:r>
                    </a:p>
                  </a:txBody>
                  <a:tcPr anchor="ctr"/>
                </a:tc>
                <a:tc>
                  <a:txBody>
                    <a:bodyPr/>
                    <a:lstStyle/>
                    <a:p>
                      <a:pPr algn="r"/>
                      <a:r>
                        <a:rPr lang="en-US" sz="1400" b="0" dirty="0" smtClean="0">
                          <a:solidFill>
                            <a:schemeClr val="tx1"/>
                          </a:solidFill>
                        </a:rPr>
                        <a:t>22,200 AF</a:t>
                      </a:r>
                      <a:endParaRPr lang="en-US" sz="1400" b="0" dirty="0">
                        <a:solidFill>
                          <a:schemeClr val="tx1"/>
                        </a:solidFill>
                      </a:endParaRPr>
                    </a:p>
                  </a:txBody>
                  <a:tcPr anchor="ctr"/>
                </a:tc>
                <a:tc>
                  <a:txBody>
                    <a:bodyPr/>
                    <a:lstStyle/>
                    <a:p>
                      <a:pPr algn="r"/>
                      <a:r>
                        <a:rPr lang="en-US" sz="1400" b="0" dirty="0" smtClean="0">
                          <a:solidFill>
                            <a:schemeClr val="tx1"/>
                          </a:solidFill>
                        </a:rPr>
                        <a:t>5,300 AF</a:t>
                      </a:r>
                      <a:endParaRPr lang="en-US" sz="1400" b="0" dirty="0">
                        <a:solidFill>
                          <a:schemeClr val="tx1"/>
                        </a:solidFill>
                      </a:endParaRPr>
                    </a:p>
                  </a:txBody>
                  <a:tcPr anchor="ctr"/>
                </a:tc>
                <a:tc>
                  <a:txBody>
                    <a:bodyPr/>
                    <a:lstStyle/>
                    <a:p>
                      <a:pPr algn="ctr" rtl="0" fontAlgn="ctr"/>
                      <a:r>
                        <a:rPr lang="en-US" sz="1400" b="0" i="0" u="none" strike="noStrike" dirty="0" smtClean="0">
                          <a:solidFill>
                            <a:schemeClr val="tx1"/>
                          </a:solidFill>
                          <a:latin typeface="Verdana"/>
                        </a:rPr>
                        <a:t>Weighted Average $118/AF</a:t>
                      </a:r>
                      <a:endParaRPr lang="en-US" sz="1400" b="0" i="0" u="none" strike="noStrike" dirty="0">
                        <a:solidFill>
                          <a:schemeClr val="tx1"/>
                        </a:solidFill>
                        <a:latin typeface="Verdana"/>
                      </a:endParaRPr>
                    </a:p>
                  </a:txBody>
                  <a:tcPr marL="9525" marR="9525" marT="9525" marB="0" anchor="ctr"/>
                </a:tc>
              </a:tr>
            </a:tbl>
          </a:graphicData>
        </a:graphic>
      </p:graphicFrame>
      <p:sp>
        <p:nvSpPr>
          <p:cNvPr id="17488" name="Title 1"/>
          <p:cNvSpPr>
            <a:spLocks noGrp="1"/>
          </p:cNvSpPr>
          <p:nvPr>
            <p:ph type="title"/>
          </p:nvPr>
        </p:nvSpPr>
        <p:spPr>
          <a:xfrm>
            <a:off x="0" y="-228600"/>
            <a:ext cx="9144000" cy="1155700"/>
          </a:xfrm>
        </p:spPr>
        <p:txBody>
          <a:bodyPr/>
          <a:lstStyle/>
          <a:p>
            <a:pPr algn="l"/>
            <a:r>
              <a:rPr lang="en-US" sz="3200" b="1" smtClean="0"/>
              <a:t>Recharge and Recovery Projects Annual Operations</a:t>
            </a:r>
          </a:p>
        </p:txBody>
      </p:sp>
      <p:sp>
        <p:nvSpPr>
          <p:cNvPr id="17489" name="TextBox 6"/>
          <p:cNvSpPr txBox="1">
            <a:spLocks noChangeArrowheads="1"/>
          </p:cNvSpPr>
          <p:nvPr/>
        </p:nvSpPr>
        <p:spPr bwMode="auto">
          <a:xfrm>
            <a:off x="0" y="5867400"/>
            <a:ext cx="8001000" cy="430213"/>
          </a:xfrm>
          <a:prstGeom prst="rect">
            <a:avLst/>
          </a:prstGeom>
          <a:noFill/>
          <a:ln w="9525">
            <a:noFill/>
            <a:miter lim="800000"/>
            <a:headEnd/>
            <a:tailEnd/>
          </a:ln>
        </p:spPr>
        <p:txBody>
          <a:bodyPr>
            <a:spAutoFit/>
          </a:bodyPr>
          <a:lstStyle/>
          <a:p>
            <a:r>
              <a:rPr lang="en-US" sz="1100" smtClean="0">
                <a:solidFill>
                  <a:prstClr val="black"/>
                </a:solidFill>
                <a:latin typeface="Arial" charset="0"/>
                <a:cs typeface="Arial" charset="0"/>
              </a:rPr>
              <a:t>1 - Maximum dry year yield based on recovery well capacity, and assumes sufficient water in storage.</a:t>
            </a:r>
          </a:p>
          <a:p>
            <a:r>
              <a:rPr lang="en-US" sz="1100" smtClean="0">
                <a:solidFill>
                  <a:prstClr val="black"/>
                </a:solidFill>
                <a:latin typeface="Arial" charset="0"/>
                <a:cs typeface="Arial" charset="0"/>
              </a:rPr>
              <a:t>2 - Water assumed to be delivered about once every three years.  Does not include water purchase or wheeling costs.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519C756F-91AD-440C-9131-14FF7B11FA50}" type="slidenum">
              <a:rPr lang="en-US" sz="1400">
                <a:solidFill>
                  <a:prstClr val="black"/>
                </a:solidFill>
                <a:latin typeface="Calibri"/>
                <a:cs typeface="Arial" charset="0"/>
              </a:rPr>
              <a:pPr algn="r">
                <a:defRPr/>
              </a:pPr>
              <a:t>23</a:t>
            </a:fld>
            <a:endParaRPr lang="en-US" sz="1400">
              <a:solidFill>
                <a:prstClr val="black"/>
              </a:solidFill>
              <a:latin typeface="Calibri"/>
              <a:cs typeface="Arial" charset="0"/>
            </a:endParaRPr>
          </a:p>
        </p:txBody>
      </p:sp>
      <p:sp>
        <p:nvSpPr>
          <p:cNvPr id="19459" name="Rectangle 2"/>
          <p:cNvSpPr>
            <a:spLocks noGrp="1" noChangeArrowheads="1"/>
          </p:cNvSpPr>
          <p:nvPr>
            <p:ph type="title" idx="4294967295"/>
          </p:nvPr>
        </p:nvSpPr>
        <p:spPr>
          <a:xfrm>
            <a:off x="533400" y="228600"/>
            <a:ext cx="7772400" cy="1630363"/>
          </a:xfrm>
        </p:spPr>
        <p:txBody>
          <a:bodyPr/>
          <a:lstStyle/>
          <a:p>
            <a:pPr algn="l" eaLnBrk="1" hangingPunct="1"/>
            <a:r>
              <a:rPr lang="en-US" sz="4000" smtClean="0"/>
              <a:t>Exchange Contractors</a:t>
            </a:r>
            <a:br>
              <a:rPr lang="en-US" sz="4000" smtClean="0"/>
            </a:br>
            <a:r>
              <a:rPr lang="en-US" sz="4000" smtClean="0"/>
              <a:t>Groundwater Management</a:t>
            </a:r>
            <a:br>
              <a:rPr lang="en-US" sz="4000" smtClean="0"/>
            </a:br>
            <a:endParaRPr lang="en-US" sz="4000" smtClean="0"/>
          </a:p>
        </p:txBody>
      </p:sp>
      <p:sp>
        <p:nvSpPr>
          <p:cNvPr id="19460" name="Rectangle 3"/>
          <p:cNvSpPr>
            <a:spLocks noGrp="1" noChangeArrowheads="1"/>
          </p:cNvSpPr>
          <p:nvPr>
            <p:ph type="body" idx="4294967295"/>
          </p:nvPr>
        </p:nvSpPr>
        <p:spPr>
          <a:xfrm>
            <a:off x="228600" y="1676400"/>
            <a:ext cx="8458200" cy="4876800"/>
          </a:xfrm>
        </p:spPr>
        <p:txBody>
          <a:bodyPr/>
          <a:lstStyle/>
          <a:p>
            <a:pPr eaLnBrk="1" hangingPunct="1">
              <a:buFont typeface="Arial" charset="0"/>
              <a:buNone/>
            </a:pPr>
            <a:r>
              <a:rPr lang="en-US" dirty="0" smtClean="0"/>
              <a:t>Groundwater Management </a:t>
            </a:r>
          </a:p>
          <a:p>
            <a:pPr eaLnBrk="1" hangingPunct="1">
              <a:buFont typeface="Wingdings" pitchFamily="2" charset="2"/>
              <a:buChar char="§"/>
            </a:pPr>
            <a:r>
              <a:rPr lang="en-US" sz="2800" dirty="0" smtClean="0"/>
              <a:t>The member agencies conjunctively manage their surface water and groundwater supplies</a:t>
            </a:r>
          </a:p>
          <a:p>
            <a:pPr eaLnBrk="1" hangingPunct="1">
              <a:buFont typeface="Wingdings" pitchFamily="2" charset="2"/>
              <a:buChar char="§"/>
            </a:pPr>
            <a:r>
              <a:rPr lang="en-US" sz="2800" dirty="0" smtClean="0"/>
              <a:t>The Authority has an approved AB 3030 Groundwater Management Plan since 1997</a:t>
            </a:r>
          </a:p>
          <a:p>
            <a:pPr eaLnBrk="1" hangingPunct="1"/>
            <a:r>
              <a:rPr lang="en-US" sz="2800" dirty="0" smtClean="0"/>
              <a:t>The Authority strongly believes that local control is the best way to manage our groundwater resources.</a:t>
            </a:r>
          </a:p>
          <a:p>
            <a:pPr eaLnBrk="1" hangingPunct="1"/>
            <a:r>
              <a:rPr lang="en-US" sz="2800" dirty="0" smtClean="0"/>
              <a:t>Subsidence Issue </a:t>
            </a:r>
          </a:p>
        </p:txBody>
      </p:sp>
      <p:sp>
        <p:nvSpPr>
          <p:cNvPr id="19461" name="Line 4"/>
          <p:cNvSpPr>
            <a:spLocks noChangeShapeType="1"/>
          </p:cNvSpPr>
          <p:nvPr/>
        </p:nvSpPr>
        <p:spPr bwMode="auto">
          <a:xfrm>
            <a:off x="685800" y="1600200"/>
            <a:ext cx="8077200" cy="0"/>
          </a:xfrm>
          <a:prstGeom prst="line">
            <a:avLst/>
          </a:prstGeom>
          <a:noFill/>
          <a:ln w="76200">
            <a:solidFill>
              <a:schemeClr val="accent2"/>
            </a:solidFill>
            <a:round/>
            <a:headEnd/>
            <a:tailEnd/>
          </a:ln>
        </p:spPr>
        <p:txBody>
          <a:bodyPr/>
          <a:lstStyle/>
          <a:p>
            <a:endParaRPr lang="en-US" sz="1800" smtClean="0">
              <a:solidFill>
                <a:prstClr val="black"/>
              </a:solidFill>
              <a:latin typeface="Arial" charset="0"/>
              <a:cs typeface="Arial" charset="0"/>
            </a:endParaRPr>
          </a:p>
        </p:txBody>
      </p:sp>
      <p:pic>
        <p:nvPicPr>
          <p:cNvPr id="6" name="Picture 4" descr="H:\JBAWEB\CLIENT FILES\CCID\Pictures\First CCID Well.jpg"/>
          <p:cNvPicPr>
            <a:picLocks noChangeAspect="1" noChangeArrowheads="1"/>
          </p:cNvPicPr>
          <p:nvPr/>
        </p:nvPicPr>
        <p:blipFill>
          <a:blip r:embed="rId3" cstate="print"/>
          <a:srcRect l="6027" t="6954" r="2608" b="4755"/>
          <a:stretch>
            <a:fillRect/>
          </a:stretch>
        </p:blipFill>
        <p:spPr bwMode="auto">
          <a:xfrm>
            <a:off x="6400800" y="152400"/>
            <a:ext cx="2743200" cy="208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1BC5F0-0702-45B8-B55C-BF5B069064C4}" type="slidenum">
              <a:rPr lang="en-US" smtClean="0">
                <a:solidFill>
                  <a:prstClr val="black">
                    <a:tint val="75000"/>
                  </a:prstClr>
                </a:solidFill>
              </a:rPr>
              <a:pPr>
                <a:defRPr/>
              </a:pPr>
              <a:t>24</a:t>
            </a:fld>
            <a:endParaRPr lang="en-US" dirty="0">
              <a:solidFill>
                <a:prstClr val="black">
                  <a:tint val="75000"/>
                </a:prstClr>
              </a:solidFill>
            </a:endParaRPr>
          </a:p>
        </p:txBody>
      </p:sp>
      <p:pic>
        <p:nvPicPr>
          <p:cNvPr id="4099" name="Picture 3"/>
          <p:cNvPicPr>
            <a:picLocks noChangeAspect="1" noChangeArrowheads="1"/>
          </p:cNvPicPr>
          <p:nvPr/>
        </p:nvPicPr>
        <p:blipFill>
          <a:blip r:embed="rId2" cstate="print"/>
          <a:srcRect/>
          <a:stretch>
            <a:fillRect/>
          </a:stretch>
        </p:blipFill>
        <p:spPr bwMode="auto">
          <a:xfrm>
            <a:off x="1905000" y="0"/>
            <a:ext cx="4800600" cy="5538788"/>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990600" y="3048000"/>
            <a:ext cx="2990850" cy="2449513"/>
          </a:xfrm>
          <a:prstGeom prst="rect">
            <a:avLst/>
          </a:prstGeom>
          <a:ln w="25400" cap="sq">
            <a:solidFill>
              <a:srgbClr val="000000"/>
            </a:solidFill>
            <a:miter lim="800000"/>
          </a:ln>
          <a:effectLst>
            <a:outerShdw blurRad="57150" dist="50800" dir="2700000" algn="tl" rotWithShape="0">
              <a:srgbClr val="000000">
                <a:alpha val="40000"/>
              </a:srgbClr>
            </a:outerShdw>
          </a:effectLst>
        </p:spPr>
      </p:pic>
      <p:pic>
        <p:nvPicPr>
          <p:cNvPr id="1030" name="Picture 6"/>
          <p:cNvPicPr>
            <a:picLocks noChangeAspect="1" noChangeArrowheads="1"/>
          </p:cNvPicPr>
          <p:nvPr/>
        </p:nvPicPr>
        <p:blipFill>
          <a:blip r:embed="rId4" cstate="print"/>
          <a:srcRect/>
          <a:stretch>
            <a:fillRect/>
          </a:stretch>
        </p:blipFill>
        <p:spPr bwMode="auto">
          <a:xfrm>
            <a:off x="5029200" y="0"/>
            <a:ext cx="2312988" cy="1228725"/>
          </a:xfrm>
          <a:prstGeom prst="rect">
            <a:avLst/>
          </a:prstGeom>
          <a:ln w="254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71650" y="-431222"/>
            <a:ext cx="5829300" cy="7543800"/>
          </a:xfrm>
          <a:prstGeom prst="rect">
            <a:avLst/>
          </a:prstGeom>
        </p:spPr>
      </p:pic>
    </p:spTree>
    <p:extLst>
      <p:ext uri="{BB962C8B-B14F-4D97-AF65-F5344CB8AC3E}">
        <p14:creationId xmlns:p14="http://schemas.microsoft.com/office/powerpoint/2010/main" val="334553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3AA6F61-0CD3-42C6-877C-9AF866BAB72B}" type="slidenum">
              <a:rPr lang="en-US" smtClean="0">
                <a:solidFill>
                  <a:prstClr val="black">
                    <a:tint val="75000"/>
                  </a:prstClr>
                </a:solidFill>
              </a:rPr>
              <a:pPr>
                <a:defRPr/>
              </a:pPr>
              <a:t>26</a:t>
            </a:fld>
            <a:endParaRPr lang="en-US" dirty="0">
              <a:solidFill>
                <a:prstClr val="black">
                  <a:tint val="75000"/>
                </a:prstClr>
              </a:solidFill>
            </a:endParaRPr>
          </a:p>
        </p:txBody>
      </p:sp>
      <p:pic>
        <p:nvPicPr>
          <p:cNvPr id="5123" name="Picture 3"/>
          <p:cNvPicPr>
            <a:picLocks noChangeAspect="1" noChangeArrowheads="1"/>
          </p:cNvPicPr>
          <p:nvPr/>
        </p:nvPicPr>
        <p:blipFill>
          <a:blip r:embed="rId2" cstate="print"/>
          <a:srcRect/>
          <a:stretch>
            <a:fillRect/>
          </a:stretch>
        </p:blipFill>
        <p:spPr bwMode="auto">
          <a:xfrm>
            <a:off x="0" y="0"/>
            <a:ext cx="8928100" cy="5791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5638800"/>
            <a:ext cx="3867150" cy="64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133975" y="6462713"/>
            <a:ext cx="2362200" cy="300037"/>
          </a:xfrm>
          <a:prstGeom prst="rect">
            <a:avLst/>
          </a:prstGeom>
          <a:noFill/>
          <a:ln>
            <a:noFill/>
          </a:ln>
        </p:spPr>
        <p:txBody>
          <a:bodyPr>
            <a:spAutoFit/>
          </a:bodyPr>
          <a:lstStyle/>
          <a:p>
            <a:pPr algn="r">
              <a:defRPr/>
            </a:pPr>
            <a:r>
              <a:rPr lang="en-US" sz="1350" dirty="0">
                <a:solidFill>
                  <a:srgbClr val="8064A2">
                    <a:lumMod val="10000"/>
                  </a:srgbClr>
                </a:solidFill>
                <a:latin typeface="Arial" pitchFamily="34" charset="0"/>
                <a:cs typeface="Arial" pitchFamily="34" charset="0"/>
              </a:rPr>
              <a:t>Merced and Madera County</a:t>
            </a:r>
          </a:p>
        </p:txBody>
      </p:sp>
      <p:pic>
        <p:nvPicPr>
          <p:cNvPr id="7" name="Picture 6" descr="Presentation.bmp"/>
          <p:cNvPicPr>
            <a:picLocks noChangeAspect="1"/>
          </p:cNvPicPr>
          <p:nvPr/>
        </p:nvPicPr>
        <p:blipFill>
          <a:blip r:embed="rId4" cstate="print"/>
          <a:stretch>
            <a:fillRect/>
          </a:stretch>
        </p:blipFill>
        <p:spPr>
          <a:xfrm>
            <a:off x="304800" y="5943600"/>
            <a:ext cx="609600" cy="6096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77108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2800" b="1" spc="150" dirty="0">
                <a:ln w="11430"/>
                <a:solidFill>
                  <a:srgbClr val="FFFF00"/>
                </a:solidFill>
                <a:effectLst>
                  <a:outerShdw blurRad="25400" algn="tl" rotWithShape="0">
                    <a:srgbClr val="000000">
                      <a:alpha val="43000"/>
                    </a:srgbClr>
                  </a:outerShdw>
                </a:effectLst>
                <a:latin typeface="Arial" charset="0"/>
                <a:cs typeface="Times New Roman" pitchFamily="18" charset="0"/>
              </a:rPr>
              <a:t> </a:t>
            </a:r>
            <a:r>
              <a:rPr lang="en-US" sz="2800" b="1" spc="150" dirty="0">
                <a:ln w="11430"/>
                <a:solidFill>
                  <a:prstClr val="black"/>
                </a:solidFill>
                <a:effectLst>
                  <a:outerShdw blurRad="25400" algn="tl" rotWithShape="0">
                    <a:srgbClr val="000000">
                      <a:alpha val="43000"/>
                    </a:srgbClr>
                  </a:outerShdw>
                </a:effectLst>
                <a:latin typeface="Arial" charset="0"/>
                <a:cs typeface="Times New Roman" pitchFamily="18" charset="0"/>
              </a:rPr>
              <a:t>Subsidence, if not stopped, will</a:t>
            </a:r>
            <a:r>
              <a:rPr lang="en-US" sz="2800" b="1" spc="150" dirty="0">
                <a:ln w="11430"/>
                <a:solidFill>
                  <a:prstClr val="black"/>
                </a:solidFill>
                <a:effectLst>
                  <a:outerShdw blurRad="25400" algn="tl" rotWithShape="0">
                    <a:srgbClr val="000000">
                      <a:alpha val="43000"/>
                    </a:srgbClr>
                  </a:outerShdw>
                </a:effectLst>
                <a:cs typeface="Times New Roman" pitchFamily="18" charset="0"/>
              </a:rPr>
              <a:t>:</a:t>
            </a:r>
          </a:p>
          <a:p>
            <a:pPr fontAlgn="auto">
              <a:spcBef>
                <a:spcPts val="0"/>
              </a:spcBef>
              <a:spcAft>
                <a:spcPts val="0"/>
              </a:spcAft>
              <a:defRPr/>
            </a:pPr>
            <a:endParaRPr lang="en-US" sz="2800" b="1" spc="150" dirty="0">
              <a:ln w="11430"/>
              <a:solidFill>
                <a:prstClr val="black"/>
              </a:solidFill>
              <a:effectLst>
                <a:outerShdw blurRad="25400" algn="tl" rotWithShape="0">
                  <a:srgbClr val="000000">
                    <a:alpha val="43000"/>
                  </a:srgbClr>
                </a:outerShdw>
              </a:effectLst>
              <a:latin typeface="Arial" charset="0"/>
              <a:cs typeface="Times New Roman" pitchFamily="18" charset="0"/>
            </a:endParaRPr>
          </a:p>
          <a:p>
            <a:pPr marL="228600" indent="-114300" fontAlgn="auto">
              <a:spcBef>
                <a:spcPts val="0"/>
              </a:spcBef>
              <a:spcAft>
                <a:spcPts val="0"/>
              </a:spcAft>
              <a:defRPr/>
            </a:pPr>
            <a:r>
              <a:rPr lang="en-US" sz="2200" b="1" dirty="0">
                <a:solidFill>
                  <a:prstClr val="black"/>
                </a:solidFill>
                <a:latin typeface="Arial" charset="0"/>
                <a:cs typeface="Arial" charset="0"/>
              </a:rPr>
              <a:t>1.</a:t>
            </a:r>
            <a:r>
              <a:rPr lang="en-US" sz="2800" b="1" dirty="0">
                <a:solidFill>
                  <a:prstClr val="black"/>
                </a:solidFill>
                <a:latin typeface="Arial" charset="0"/>
                <a:cs typeface="Arial" charset="0"/>
              </a:rPr>
              <a:t> </a:t>
            </a:r>
            <a:r>
              <a:rPr lang="en-US" sz="2200" b="1" dirty="0">
                <a:solidFill>
                  <a:prstClr val="black"/>
                </a:solidFill>
                <a:latin typeface="Arial" charset="0"/>
                <a:cs typeface="Arial" charset="0"/>
              </a:rPr>
              <a:t>Cause flooding in Western Madera &amp; Merced </a:t>
            </a:r>
            <a:r>
              <a:rPr lang="en-US" sz="2200" b="1" dirty="0" err="1">
                <a:solidFill>
                  <a:prstClr val="black"/>
                </a:solidFill>
                <a:latin typeface="Arial" charset="0"/>
                <a:cs typeface="Arial" charset="0"/>
              </a:rPr>
              <a:t>Co.s</a:t>
            </a:r>
            <a:endParaRPr lang="en-US" sz="2200" b="1" dirty="0">
              <a:solidFill>
                <a:prstClr val="black"/>
              </a:solidFill>
              <a:latin typeface="Arial" charset="0"/>
              <a:cs typeface="Arial" charset="0"/>
            </a:endParaRPr>
          </a:p>
          <a:p>
            <a:pPr marL="685800" indent="-228600" fontAlgn="auto">
              <a:spcBef>
                <a:spcPts val="0"/>
              </a:spcBef>
              <a:spcAft>
                <a:spcPts val="0"/>
              </a:spcAft>
              <a:buFont typeface="+mj-lt"/>
              <a:buAutoNum type="alphaLcParenR"/>
              <a:defRPr/>
            </a:pPr>
            <a:r>
              <a:rPr lang="en-US" sz="2200" b="1" spc="150" dirty="0">
                <a:ln w="11430"/>
                <a:solidFill>
                  <a:prstClr val="black"/>
                </a:solidFill>
                <a:effectLst>
                  <a:outerShdw blurRad="25400" algn="tl" rotWithShape="0">
                    <a:srgbClr val="000000">
                      <a:alpha val="43000"/>
                    </a:srgbClr>
                  </a:outerShdw>
                </a:effectLst>
                <a:latin typeface="Arial" charset="0"/>
                <a:cs typeface="Times New Roman" pitchFamily="18" charset="0"/>
              </a:rPr>
              <a:t> Highway 152</a:t>
            </a:r>
          </a:p>
          <a:p>
            <a:pPr marL="685800" indent="-228600" fontAlgn="auto">
              <a:spcBef>
                <a:spcPts val="0"/>
              </a:spcBef>
              <a:spcAft>
                <a:spcPts val="0"/>
              </a:spcAft>
              <a:buFont typeface="+mj-lt"/>
              <a:buAutoNum type="alphaLcParenR"/>
              <a:defRPr/>
            </a:pPr>
            <a:r>
              <a:rPr lang="en-US" sz="2200" b="1" spc="150" dirty="0">
                <a:ln w="11430"/>
                <a:solidFill>
                  <a:prstClr val="black"/>
                </a:solidFill>
                <a:effectLst>
                  <a:outerShdw blurRad="25400" algn="tl" rotWithShape="0">
                    <a:srgbClr val="000000">
                      <a:alpha val="43000"/>
                    </a:srgbClr>
                  </a:outerShdw>
                </a:effectLst>
                <a:latin typeface="Arial" charset="0"/>
                <a:cs typeface="Times New Roman" pitchFamily="18" charset="0"/>
              </a:rPr>
              <a:t> Elementary School</a:t>
            </a:r>
          </a:p>
          <a:p>
            <a:pPr marL="685800" indent="-228600" fontAlgn="auto">
              <a:spcBef>
                <a:spcPts val="0"/>
              </a:spcBef>
              <a:spcAft>
                <a:spcPts val="0"/>
              </a:spcAft>
              <a:buFont typeface="+mj-lt"/>
              <a:buAutoNum type="alphaLcParenR"/>
              <a:defRPr/>
            </a:pPr>
            <a:r>
              <a:rPr lang="en-US" sz="2200" b="1" spc="150" dirty="0">
                <a:ln w="11430"/>
                <a:solidFill>
                  <a:prstClr val="black"/>
                </a:solidFill>
                <a:effectLst>
                  <a:outerShdw blurRad="25400" algn="tl" rotWithShape="0">
                    <a:srgbClr val="000000">
                      <a:alpha val="43000"/>
                    </a:srgbClr>
                  </a:outerShdw>
                </a:effectLst>
                <a:latin typeface="Arial" charset="0"/>
                <a:cs typeface="Times New Roman" pitchFamily="18" charset="0"/>
              </a:rPr>
              <a:t> City of Dos Palos</a:t>
            </a:r>
          </a:p>
          <a:p>
            <a:pPr marL="685800" indent="-228600" fontAlgn="auto">
              <a:spcBef>
                <a:spcPts val="0"/>
              </a:spcBef>
              <a:spcAft>
                <a:spcPts val="0"/>
              </a:spcAft>
              <a:buFont typeface="+mj-lt"/>
              <a:buAutoNum type="alphaLcParenR"/>
              <a:defRPr/>
            </a:pPr>
            <a:r>
              <a:rPr lang="en-US" sz="2200" b="1" spc="150" dirty="0">
                <a:ln w="11430"/>
                <a:solidFill>
                  <a:prstClr val="black"/>
                </a:solidFill>
                <a:effectLst>
                  <a:outerShdw blurRad="25400" algn="tl" rotWithShape="0">
                    <a:srgbClr val="000000">
                      <a:alpha val="43000"/>
                    </a:srgbClr>
                  </a:outerShdw>
                </a:effectLst>
                <a:latin typeface="Arial" charset="0"/>
                <a:cs typeface="Times New Roman" pitchFamily="18" charset="0"/>
              </a:rPr>
              <a:t> Valuable Farmland and Dairies</a:t>
            </a:r>
          </a:p>
          <a:p>
            <a:pPr fontAlgn="auto">
              <a:spcBef>
                <a:spcPts val="0"/>
              </a:spcBef>
              <a:spcAft>
                <a:spcPts val="0"/>
              </a:spcAft>
              <a:buFont typeface="Arial" pitchFamily="34" charset="0"/>
              <a:buChar char="•"/>
              <a:defRPr/>
            </a:pPr>
            <a:endParaRPr lang="en-US" sz="2200" b="1" spc="150" dirty="0">
              <a:ln w="11430"/>
              <a:solidFill>
                <a:prstClr val="black"/>
              </a:solidFill>
              <a:effectLst>
                <a:outerShdw blurRad="25400" algn="tl" rotWithShape="0">
                  <a:srgbClr val="000000">
                    <a:alpha val="43000"/>
                  </a:srgbClr>
                </a:outerShdw>
              </a:effectLst>
              <a:latin typeface="Arial" charset="0"/>
              <a:cs typeface="Times New Roman" pitchFamily="18" charset="0"/>
            </a:endParaRPr>
          </a:p>
          <a:p>
            <a:pPr marL="228600" indent="-114300" fontAlgn="auto">
              <a:spcBef>
                <a:spcPts val="0"/>
              </a:spcBef>
              <a:spcAft>
                <a:spcPts val="0"/>
              </a:spcAft>
              <a:defRPr/>
            </a:pPr>
            <a:r>
              <a:rPr lang="en-US" sz="2200" b="1" dirty="0">
                <a:solidFill>
                  <a:prstClr val="black"/>
                </a:solidFill>
                <a:latin typeface="Arial" charset="0"/>
                <a:cs typeface="Arial" charset="0"/>
              </a:rPr>
              <a:t>2. Jeopardize water supply of neighboring districts – </a:t>
            </a:r>
          </a:p>
          <a:p>
            <a:pPr marL="457200" indent="-228600" fontAlgn="auto">
              <a:spcBef>
                <a:spcPts val="0"/>
              </a:spcBef>
              <a:spcAft>
                <a:spcPts val="0"/>
              </a:spcAft>
              <a:defRPr/>
            </a:pPr>
            <a:r>
              <a:rPr lang="en-US" sz="2200" b="1" dirty="0">
                <a:solidFill>
                  <a:prstClr val="black"/>
                </a:solidFill>
                <a:latin typeface="Arial" charset="0"/>
                <a:cs typeface="Arial" charset="0"/>
              </a:rPr>
              <a:t>  up to 20% reduction in water district conveyance </a:t>
            </a:r>
          </a:p>
          <a:p>
            <a:pPr marL="457200" indent="-228600" fontAlgn="auto">
              <a:spcBef>
                <a:spcPts val="0"/>
              </a:spcBef>
              <a:spcAft>
                <a:spcPts val="0"/>
              </a:spcAft>
              <a:defRPr/>
            </a:pPr>
            <a:r>
              <a:rPr lang="en-US" sz="2200" b="1" dirty="0">
                <a:solidFill>
                  <a:prstClr val="black"/>
                </a:solidFill>
                <a:latin typeface="Arial" charset="0"/>
                <a:cs typeface="Arial" charset="0"/>
              </a:rPr>
              <a:t>  capacity.</a:t>
            </a:r>
          </a:p>
          <a:p>
            <a:pPr marL="685800" indent="-228600" fontAlgn="auto">
              <a:spcBef>
                <a:spcPts val="0"/>
              </a:spcBef>
              <a:spcAft>
                <a:spcPts val="0"/>
              </a:spcAft>
              <a:buFontTx/>
              <a:buAutoNum type="alphaLcParenR"/>
              <a:defRPr/>
            </a:pPr>
            <a:r>
              <a:rPr lang="en-US" sz="2200" b="1" dirty="0">
                <a:solidFill>
                  <a:prstClr val="black"/>
                </a:solidFill>
                <a:latin typeface="Arial" charset="0"/>
                <a:cs typeface="Arial" charset="0"/>
              </a:rPr>
              <a:t> Central California Irrigation District</a:t>
            </a:r>
          </a:p>
          <a:p>
            <a:pPr marL="685800" indent="-228600" fontAlgn="auto">
              <a:spcBef>
                <a:spcPts val="0"/>
              </a:spcBef>
              <a:spcAft>
                <a:spcPts val="0"/>
              </a:spcAft>
              <a:buFontTx/>
              <a:buAutoNum type="alphaLcParenR"/>
              <a:defRPr/>
            </a:pPr>
            <a:r>
              <a:rPr lang="en-US" sz="2200" b="1" dirty="0">
                <a:solidFill>
                  <a:prstClr val="black"/>
                </a:solidFill>
                <a:latin typeface="Arial" charset="0"/>
                <a:cs typeface="Arial" charset="0"/>
              </a:rPr>
              <a:t> San Luis Canal Company</a:t>
            </a:r>
          </a:p>
          <a:p>
            <a:pPr marL="342900" indent="-228600" fontAlgn="auto">
              <a:spcBef>
                <a:spcPts val="0"/>
              </a:spcBef>
              <a:spcAft>
                <a:spcPts val="0"/>
              </a:spcAft>
              <a:defRPr/>
            </a:pPr>
            <a:endParaRPr lang="en-US" sz="2200" b="1" dirty="0">
              <a:solidFill>
                <a:prstClr val="black"/>
              </a:solidFill>
              <a:latin typeface="Arial" charset="0"/>
              <a:cs typeface="Arial" charset="0"/>
            </a:endParaRPr>
          </a:p>
          <a:p>
            <a:pPr marL="228600" indent="-114300" fontAlgn="auto">
              <a:spcBef>
                <a:spcPts val="0"/>
              </a:spcBef>
              <a:spcAft>
                <a:spcPts val="0"/>
              </a:spcAft>
              <a:defRPr/>
            </a:pPr>
            <a:r>
              <a:rPr lang="en-US" sz="2200" b="1" dirty="0">
                <a:solidFill>
                  <a:prstClr val="black"/>
                </a:solidFill>
                <a:latin typeface="Arial" charset="0"/>
                <a:cs typeface="Arial" charset="0"/>
              </a:rPr>
              <a:t>3. Jeopardize the San Joaquin River Restoration </a:t>
            </a:r>
          </a:p>
          <a:p>
            <a:pPr marL="228600" indent="-114300" fontAlgn="auto">
              <a:spcBef>
                <a:spcPts val="0"/>
              </a:spcBef>
              <a:spcAft>
                <a:spcPts val="0"/>
              </a:spcAft>
              <a:defRPr/>
            </a:pPr>
            <a:r>
              <a:rPr lang="en-US" sz="2200" b="1" dirty="0">
                <a:solidFill>
                  <a:prstClr val="black"/>
                </a:solidFill>
                <a:latin typeface="Arial" charset="0"/>
                <a:cs typeface="Arial" charset="0"/>
              </a:rPr>
              <a:t>Program</a:t>
            </a:r>
          </a:p>
          <a:p>
            <a:pPr marL="685800" indent="-228600" fontAlgn="auto">
              <a:spcBef>
                <a:spcPts val="0"/>
              </a:spcBef>
              <a:spcAft>
                <a:spcPts val="0"/>
              </a:spcAft>
              <a:defRPr/>
            </a:pPr>
            <a:endParaRPr lang="en-US" sz="2000" b="1" dirty="0">
              <a:solidFill>
                <a:srgbClr val="FFFF00"/>
              </a:solidFill>
              <a:latin typeface="Arial" charset="0"/>
              <a:cs typeface="Arial" charset="0"/>
            </a:endParaRPr>
          </a:p>
          <a:p>
            <a:pPr fontAlgn="auto">
              <a:spcBef>
                <a:spcPts val="0"/>
              </a:spcBef>
              <a:spcAft>
                <a:spcPts val="0"/>
              </a:spcAft>
              <a:defRPr/>
            </a:pPr>
            <a:r>
              <a:rPr lang="en-US" sz="4400" b="1" spc="150" dirty="0">
                <a:ln w="11430"/>
                <a:solidFill>
                  <a:srgbClr val="FFFF00"/>
                </a:solidFill>
                <a:effectLst>
                  <a:outerShdw blurRad="25400" algn="tl" rotWithShape="0">
                    <a:srgbClr val="000000">
                      <a:alpha val="43000"/>
                    </a:srgbClr>
                  </a:outerShdw>
                </a:effectLst>
                <a:cs typeface="Times New Roman" pitchFamily="18" charset="0"/>
              </a:rPr>
              <a:t>	</a:t>
            </a:r>
          </a:p>
        </p:txBody>
      </p:sp>
      <p:pic>
        <p:nvPicPr>
          <p:cNvPr id="8195" name="Picture 2"/>
          <p:cNvPicPr>
            <a:picLocks noChangeAspect="1"/>
          </p:cNvPicPr>
          <p:nvPr/>
        </p:nvPicPr>
        <p:blipFill>
          <a:blip r:embed="rId2" cstate="print"/>
          <a:srcRect/>
          <a:stretch>
            <a:fillRect/>
          </a:stretch>
        </p:blipFill>
        <p:spPr bwMode="auto">
          <a:xfrm>
            <a:off x="7162800" y="0"/>
            <a:ext cx="1981200" cy="3505200"/>
          </a:xfrm>
          <a:prstGeom prst="rect">
            <a:avLst/>
          </a:prstGeom>
          <a:noFill/>
          <a:ln w="9525">
            <a:noFill/>
            <a:miter lim="800000"/>
            <a:headEnd/>
            <a:tailEnd/>
          </a:ln>
        </p:spPr>
      </p:pic>
      <p:sp>
        <p:nvSpPr>
          <p:cNvPr id="8196" name="Rectangle 3"/>
          <p:cNvSpPr>
            <a:spLocks noChangeArrowheads="1"/>
          </p:cNvSpPr>
          <p:nvPr/>
        </p:nvSpPr>
        <p:spPr bwMode="auto">
          <a:xfrm>
            <a:off x="7086600" y="3505200"/>
            <a:ext cx="2057400" cy="3046413"/>
          </a:xfrm>
          <a:prstGeom prst="rect">
            <a:avLst/>
          </a:prstGeom>
          <a:noFill/>
          <a:ln w="9525">
            <a:noFill/>
            <a:miter lim="800000"/>
            <a:headEnd/>
            <a:tailEnd/>
          </a:ln>
        </p:spPr>
        <p:txBody>
          <a:bodyPr>
            <a:spAutoFit/>
          </a:bodyPr>
          <a:lstStyle/>
          <a:p>
            <a:r>
              <a:rPr lang="en-US" b="1" smtClean="0">
                <a:solidFill>
                  <a:prstClr val="black"/>
                </a:solidFill>
                <a:latin typeface="Arial" charset="0"/>
                <a:cs typeface="Arial" charset="0"/>
              </a:rPr>
              <a:t>Approximate location of maximum subsidence in the United States identified by research efforts of Dr. Joseph F. Poland (pictured). Signs on pole show approximate altitude of land surface in 1925, 1955, and 1977. (28 feet in 50 years, .56 feet/year) </a:t>
            </a:r>
          </a:p>
          <a:p>
            <a:r>
              <a:rPr lang="en-US" b="1" smtClean="0">
                <a:solidFill>
                  <a:prstClr val="black"/>
                </a:solidFill>
                <a:latin typeface="Arial" charset="0"/>
                <a:cs typeface="Arial" charset="0"/>
              </a:rPr>
              <a:t>The site is in the San Joaquin Valley southwest of Mendota, California, 15 miles southwest of Sack Dam.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b="496"/>
          <a:stretch>
            <a:fillRect/>
          </a:stretch>
        </p:blipFill>
        <p:spPr bwMode="auto">
          <a:xfrm>
            <a:off x="4267200" y="0"/>
            <a:ext cx="4876800" cy="68357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EFE74DC-B0EA-487A-85D4-351F20B3A6E6}" type="slidenum">
              <a:rPr lang="en-US" smtClean="0">
                <a:solidFill>
                  <a:prstClr val="black">
                    <a:tint val="75000"/>
                  </a:prstClr>
                </a:solidFill>
              </a:rPr>
              <a:pPr>
                <a:defRPr/>
              </a:pPr>
              <a:t>28</a:t>
            </a:fld>
            <a:endParaRPr lang="en-US" dirty="0">
              <a:solidFill>
                <a:prstClr val="black">
                  <a:tint val="75000"/>
                </a:prstClr>
              </a:solidFill>
            </a:endParaRPr>
          </a:p>
        </p:txBody>
      </p:sp>
      <p:sp>
        <p:nvSpPr>
          <p:cNvPr id="5" name="Title 1"/>
          <p:cNvSpPr txBox="1">
            <a:spLocks/>
          </p:cNvSpPr>
          <p:nvPr/>
        </p:nvSpPr>
        <p:spPr bwMode="auto">
          <a:xfrm>
            <a:off x="228600" y="228600"/>
            <a:ext cx="3886200" cy="2438400"/>
          </a:xfrm>
          <a:prstGeom prst="rect">
            <a:avLst/>
          </a:prstGeom>
          <a:noFill/>
          <a:ln w="9525">
            <a:noFill/>
            <a:miter lim="800000"/>
            <a:headEnd/>
            <a:tailEnd/>
          </a:ln>
          <a:effectLst/>
        </p:spPr>
        <p:txBody>
          <a:bodyPr anchor="ctr"/>
          <a:lstStyle/>
          <a:p>
            <a:pPr algn="ctr" eaLnBrk="0" hangingPunct="0">
              <a:defRPr/>
            </a:pPr>
            <a:r>
              <a:rPr lang="en-US" sz="2800" kern="0" dirty="0">
                <a:solidFill>
                  <a:prstClr val="black"/>
                </a:solidFill>
                <a:latin typeface="Arial" charset="0"/>
                <a:cs typeface="Times New Roman" pitchFamily="18" charset="0"/>
              </a:rPr>
              <a:t>Western Madera County Subsidence Area </a:t>
            </a:r>
          </a:p>
          <a:p>
            <a:pPr algn="ctr" eaLnBrk="0" hangingPunct="0">
              <a:defRPr/>
            </a:pPr>
            <a:r>
              <a:rPr lang="en-US" sz="2800" kern="0" dirty="0">
                <a:solidFill>
                  <a:prstClr val="black"/>
                </a:solidFill>
                <a:latin typeface="Arial" charset="0"/>
                <a:cs typeface="Times New Roman" pitchFamily="18" charset="0"/>
              </a:rPr>
              <a:t>Base-map with Recharge Ponds and Conveyance Facilities</a:t>
            </a:r>
            <a:endParaRPr lang="en-US" sz="2800" kern="0" dirty="0">
              <a:solidFill>
                <a:prstClr val="black"/>
              </a:solidFill>
              <a:latin typeface="Arial" charset="0"/>
              <a:ea typeface="Tahoma" pitchFamily="34" charset="0"/>
              <a:cs typeface="Times New Roman"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0" y="4038600"/>
            <a:ext cx="1441450" cy="1219200"/>
          </a:xfrm>
          <a:prstGeom prst="rect">
            <a:avLst/>
          </a:prstGeom>
          <a:ln w="25400" cap="sq">
            <a:solidFill>
              <a:srgbClr val="000000"/>
            </a:solidFill>
            <a:prstDash val="solid"/>
            <a:miter lim="800000"/>
          </a:ln>
          <a:effectLst>
            <a:outerShdw blurRad="50800" dist="38100" dir="2700000" algn="tl" rotWithShape="0">
              <a:srgbClr val="000000">
                <a:alpha val="43000"/>
              </a:srgbClr>
            </a:outerShdw>
          </a:effectLst>
        </p:spPr>
      </p:pic>
      <p:sp>
        <p:nvSpPr>
          <p:cNvPr id="15" name="Freeform 14"/>
          <p:cNvSpPr>
            <a:spLocks/>
          </p:cNvSpPr>
          <p:nvPr/>
        </p:nvSpPr>
        <p:spPr bwMode="auto">
          <a:xfrm>
            <a:off x="4224338" y="471488"/>
            <a:ext cx="3838575" cy="3762375"/>
          </a:xfrm>
          <a:custGeom>
            <a:avLst/>
            <a:gdLst>
              <a:gd name="T0" fmla="*/ 3838575 w 3838575"/>
              <a:gd name="T1" fmla="*/ 3762375 h 3762375"/>
              <a:gd name="T2" fmla="*/ 3700463 w 3838575"/>
              <a:gd name="T3" fmla="*/ 3719513 h 3762375"/>
              <a:gd name="T4" fmla="*/ 2847975 w 3838575"/>
              <a:gd name="T5" fmla="*/ 2790825 h 3762375"/>
              <a:gd name="T6" fmla="*/ 2533651 w 3838575"/>
              <a:gd name="T7" fmla="*/ 2209801 h 3762375"/>
              <a:gd name="T8" fmla="*/ 2481263 w 3838575"/>
              <a:gd name="T9" fmla="*/ 2185987 h 3762375"/>
              <a:gd name="T10" fmla="*/ 1843091 w 3838575"/>
              <a:gd name="T11" fmla="*/ 2190751 h 3762375"/>
              <a:gd name="T12" fmla="*/ 1733554 w 3838575"/>
              <a:gd name="T13" fmla="*/ 2143125 h 3762375"/>
              <a:gd name="T14" fmla="*/ 1490666 w 3838575"/>
              <a:gd name="T15" fmla="*/ 1724029 h 3762375"/>
              <a:gd name="T16" fmla="*/ 1257304 w 3838575"/>
              <a:gd name="T17" fmla="*/ 1500191 h 3762375"/>
              <a:gd name="T18" fmla="*/ 0 w 3838575"/>
              <a:gd name="T19" fmla="*/ 0 h 3762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8575"/>
              <a:gd name="T31" fmla="*/ 0 h 3762375"/>
              <a:gd name="T32" fmla="*/ 3838575 w 3838575"/>
              <a:gd name="T33" fmla="*/ 3762375 h 3762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8575" h="3762375">
                <a:moveTo>
                  <a:pt x="3838575" y="3762375"/>
                </a:moveTo>
                <a:lnTo>
                  <a:pt x="3700462" y="3719512"/>
                </a:lnTo>
                <a:lnTo>
                  <a:pt x="2847975" y="2790825"/>
                </a:lnTo>
                <a:lnTo>
                  <a:pt x="2533650" y="2209800"/>
                </a:lnTo>
                <a:lnTo>
                  <a:pt x="2481262" y="2185987"/>
                </a:lnTo>
                <a:lnTo>
                  <a:pt x="1843087" y="2190750"/>
                </a:lnTo>
                <a:lnTo>
                  <a:pt x="1733550" y="2143125"/>
                </a:lnTo>
                <a:lnTo>
                  <a:pt x="1490662" y="1724025"/>
                </a:lnTo>
                <a:lnTo>
                  <a:pt x="1257300" y="1500187"/>
                </a:lnTo>
                <a:lnTo>
                  <a:pt x="0" y="0"/>
                </a:lnTo>
              </a:path>
            </a:pathLst>
          </a:custGeom>
          <a:noFill/>
          <a:ln w="50800" cap="flat" cmpd="sng" algn="ctr">
            <a:solidFill>
              <a:schemeClr val="accent2"/>
            </a:solidFill>
            <a:prstDash val="solid"/>
            <a:round/>
            <a:headEnd type="none" w="med" len="med"/>
            <a:tailEnd type="none" w="med" len="med"/>
          </a:ln>
        </p:spPr>
        <p:txBody>
          <a:bodyPr/>
          <a:lstStyle/>
          <a:p>
            <a:endParaRPr lang="en-US" sz="1800" smtClean="0">
              <a:solidFill>
                <a:prstClr val="black"/>
              </a:solidFill>
              <a:latin typeface="Arial" charset="0"/>
              <a:cs typeface="Arial" charset="0"/>
            </a:endParaRPr>
          </a:p>
        </p:txBody>
      </p:sp>
      <p:sp>
        <p:nvSpPr>
          <p:cNvPr id="18" name="Freeform 17"/>
          <p:cNvSpPr>
            <a:spLocks/>
          </p:cNvSpPr>
          <p:nvPr/>
        </p:nvSpPr>
        <p:spPr bwMode="auto">
          <a:xfrm>
            <a:off x="7943850" y="4129088"/>
            <a:ext cx="1195388" cy="300037"/>
          </a:xfrm>
          <a:custGeom>
            <a:avLst/>
            <a:gdLst>
              <a:gd name="T0" fmla="*/ 1195388 w 1195388"/>
              <a:gd name="T1" fmla="*/ 295275 h 300037"/>
              <a:gd name="T2" fmla="*/ 781050 w 1195388"/>
              <a:gd name="T3" fmla="*/ 300037 h 300037"/>
              <a:gd name="T4" fmla="*/ 704850 w 1195388"/>
              <a:gd name="T5" fmla="*/ 242887 h 300037"/>
              <a:gd name="T6" fmla="*/ 571500 w 1195388"/>
              <a:gd name="T7" fmla="*/ 76200 h 300037"/>
              <a:gd name="T8" fmla="*/ 500063 w 1195388"/>
              <a:gd name="T9" fmla="*/ 23812 h 300037"/>
              <a:gd name="T10" fmla="*/ 385763 w 1195388"/>
              <a:gd name="T11" fmla="*/ 4762 h 300037"/>
              <a:gd name="T12" fmla="*/ 228600 w 1195388"/>
              <a:gd name="T13" fmla="*/ 0 h 300037"/>
              <a:gd name="T14" fmla="*/ 119063 w 1195388"/>
              <a:gd name="T15" fmla="*/ 33337 h 300037"/>
              <a:gd name="T16" fmla="*/ 90488 w 1195388"/>
              <a:gd name="T17" fmla="*/ 52387 h 300037"/>
              <a:gd name="T18" fmla="*/ 0 w 1195388"/>
              <a:gd name="T19" fmla="*/ 61912 h 300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5388"/>
              <a:gd name="T31" fmla="*/ 0 h 300037"/>
              <a:gd name="T32" fmla="*/ 1195388 w 1195388"/>
              <a:gd name="T33" fmla="*/ 300037 h 300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5388" h="300037">
                <a:moveTo>
                  <a:pt x="1195388" y="295275"/>
                </a:moveTo>
                <a:lnTo>
                  <a:pt x="781050" y="300037"/>
                </a:lnTo>
                <a:lnTo>
                  <a:pt x="704850" y="242887"/>
                </a:lnTo>
                <a:lnTo>
                  <a:pt x="571500" y="76200"/>
                </a:lnTo>
                <a:lnTo>
                  <a:pt x="500063" y="23812"/>
                </a:lnTo>
                <a:lnTo>
                  <a:pt x="385763" y="4762"/>
                </a:lnTo>
                <a:lnTo>
                  <a:pt x="228600" y="0"/>
                </a:lnTo>
                <a:lnTo>
                  <a:pt x="119063" y="33337"/>
                </a:lnTo>
                <a:lnTo>
                  <a:pt x="90488" y="52387"/>
                </a:lnTo>
                <a:lnTo>
                  <a:pt x="0" y="61912"/>
                </a:lnTo>
              </a:path>
            </a:pathLst>
          </a:custGeom>
          <a:noFill/>
          <a:ln w="50800" cap="flat" cmpd="sng" algn="ctr">
            <a:solidFill>
              <a:schemeClr val="accent2"/>
            </a:solidFill>
            <a:prstDash val="solid"/>
            <a:round/>
            <a:headEnd type="none" w="med" len="med"/>
            <a:tailEnd type="none" w="med" len="med"/>
          </a:ln>
        </p:spPr>
        <p:txBody>
          <a:bodyPr/>
          <a:lstStyle/>
          <a:p>
            <a:endParaRPr lang="en-US" sz="1800" smtClean="0">
              <a:solidFill>
                <a:prstClr val="black"/>
              </a:solidFill>
              <a:latin typeface="Arial" charset="0"/>
              <a:cs typeface="Arial" charset="0"/>
            </a:endParaRPr>
          </a:p>
        </p:txBody>
      </p:sp>
      <p:sp>
        <p:nvSpPr>
          <p:cNvPr id="19" name="Freeform 18"/>
          <p:cNvSpPr>
            <a:spLocks/>
          </p:cNvSpPr>
          <p:nvPr/>
        </p:nvSpPr>
        <p:spPr bwMode="auto">
          <a:xfrm>
            <a:off x="7419975" y="3367088"/>
            <a:ext cx="1719263" cy="285750"/>
          </a:xfrm>
          <a:custGeom>
            <a:avLst/>
            <a:gdLst>
              <a:gd name="T0" fmla="*/ 1719263 w 1719263"/>
              <a:gd name="T1" fmla="*/ 0 h 285750"/>
              <a:gd name="T2" fmla="*/ 1609725 w 1719263"/>
              <a:gd name="T3" fmla="*/ 85725 h 285750"/>
              <a:gd name="T4" fmla="*/ 1462088 w 1719263"/>
              <a:gd name="T5" fmla="*/ 257175 h 285750"/>
              <a:gd name="T6" fmla="*/ 1433513 w 1719263"/>
              <a:gd name="T7" fmla="*/ 285750 h 285750"/>
              <a:gd name="T8" fmla="*/ 833438 w 1719263"/>
              <a:gd name="T9" fmla="*/ 271462 h 285750"/>
              <a:gd name="T10" fmla="*/ 0 w 1719263"/>
              <a:gd name="T11" fmla="*/ 266700 h 285750"/>
              <a:gd name="T12" fmla="*/ 0 60000 65536"/>
              <a:gd name="T13" fmla="*/ 0 60000 65536"/>
              <a:gd name="T14" fmla="*/ 0 60000 65536"/>
              <a:gd name="T15" fmla="*/ 0 60000 65536"/>
              <a:gd name="T16" fmla="*/ 0 60000 65536"/>
              <a:gd name="T17" fmla="*/ 0 60000 65536"/>
              <a:gd name="T18" fmla="*/ 0 w 1719263"/>
              <a:gd name="T19" fmla="*/ 0 h 285750"/>
              <a:gd name="T20" fmla="*/ 1719263 w 1719263"/>
              <a:gd name="T21" fmla="*/ 285750 h 285750"/>
            </a:gdLst>
            <a:ahLst/>
            <a:cxnLst>
              <a:cxn ang="T12">
                <a:pos x="T0" y="T1"/>
              </a:cxn>
              <a:cxn ang="T13">
                <a:pos x="T2" y="T3"/>
              </a:cxn>
              <a:cxn ang="T14">
                <a:pos x="T4" y="T5"/>
              </a:cxn>
              <a:cxn ang="T15">
                <a:pos x="T6" y="T7"/>
              </a:cxn>
              <a:cxn ang="T16">
                <a:pos x="T8" y="T9"/>
              </a:cxn>
              <a:cxn ang="T17">
                <a:pos x="T10" y="T11"/>
              </a:cxn>
            </a:cxnLst>
            <a:rect l="T18" t="T19" r="T20" b="T21"/>
            <a:pathLst>
              <a:path w="1719263" h="285750">
                <a:moveTo>
                  <a:pt x="1719263" y="0"/>
                </a:moveTo>
                <a:lnTo>
                  <a:pt x="1609725" y="85725"/>
                </a:lnTo>
                <a:lnTo>
                  <a:pt x="1462088" y="257175"/>
                </a:lnTo>
                <a:lnTo>
                  <a:pt x="1433513" y="285750"/>
                </a:lnTo>
                <a:lnTo>
                  <a:pt x="833438" y="271462"/>
                </a:lnTo>
                <a:lnTo>
                  <a:pt x="0" y="266700"/>
                </a:lnTo>
              </a:path>
            </a:pathLst>
          </a:custGeom>
          <a:noFill/>
          <a:ln w="50800" cap="flat" cmpd="sng" algn="ctr">
            <a:solidFill>
              <a:schemeClr val="accent2"/>
            </a:solidFill>
            <a:prstDash val="solid"/>
            <a:round/>
            <a:headEnd type="none" w="med" len="med"/>
            <a:tailEnd type="none" w="med" len="med"/>
          </a:ln>
        </p:spPr>
        <p:txBody>
          <a:bodyPr/>
          <a:lstStyle/>
          <a:p>
            <a:endParaRPr lang="en-US" sz="1800" smtClean="0">
              <a:solidFill>
                <a:prstClr val="black"/>
              </a:solidFill>
              <a:latin typeface="Arial" charset="0"/>
              <a:cs typeface="Arial" charset="0"/>
            </a:endParaRPr>
          </a:p>
        </p:txBody>
      </p:sp>
      <p:sp>
        <p:nvSpPr>
          <p:cNvPr id="21" name="Freeform 20"/>
          <p:cNvSpPr>
            <a:spLocks/>
          </p:cNvSpPr>
          <p:nvPr/>
        </p:nvSpPr>
        <p:spPr bwMode="auto">
          <a:xfrm>
            <a:off x="6734175" y="509588"/>
            <a:ext cx="2405063" cy="2152650"/>
          </a:xfrm>
          <a:custGeom>
            <a:avLst/>
            <a:gdLst>
              <a:gd name="T0" fmla="*/ 2405063 w 2405063"/>
              <a:gd name="T1" fmla="*/ 0 h 2152650"/>
              <a:gd name="T2" fmla="*/ 2343151 w 2405063"/>
              <a:gd name="T3" fmla="*/ 23812 h 2152650"/>
              <a:gd name="T4" fmla="*/ 2319339 w 2405063"/>
              <a:gd name="T5" fmla="*/ 42862 h 2152650"/>
              <a:gd name="T6" fmla="*/ 2314575 w 2405063"/>
              <a:gd name="T7" fmla="*/ 61912 h 2152650"/>
              <a:gd name="T8" fmla="*/ 2295525 w 2405063"/>
              <a:gd name="T9" fmla="*/ 85725 h 2152650"/>
              <a:gd name="T10" fmla="*/ 2281239 w 2405063"/>
              <a:gd name="T11" fmla="*/ 123825 h 2152650"/>
              <a:gd name="T12" fmla="*/ 2290763 w 2405063"/>
              <a:gd name="T13" fmla="*/ 176212 h 2152650"/>
              <a:gd name="T14" fmla="*/ 2295525 w 2405063"/>
              <a:gd name="T15" fmla="*/ 214312 h 2152650"/>
              <a:gd name="T16" fmla="*/ 2266951 w 2405063"/>
              <a:gd name="T17" fmla="*/ 242887 h 2152650"/>
              <a:gd name="T18" fmla="*/ 2252663 w 2405063"/>
              <a:gd name="T19" fmla="*/ 290512 h 2152650"/>
              <a:gd name="T20" fmla="*/ 2195513 w 2405063"/>
              <a:gd name="T21" fmla="*/ 328612 h 2152650"/>
              <a:gd name="T22" fmla="*/ 2138363 w 2405063"/>
              <a:gd name="T23" fmla="*/ 409575 h 2152650"/>
              <a:gd name="T24" fmla="*/ 2071692 w 2405063"/>
              <a:gd name="T25" fmla="*/ 442912 h 2152650"/>
              <a:gd name="T26" fmla="*/ 2043117 w 2405063"/>
              <a:gd name="T27" fmla="*/ 509587 h 2152650"/>
              <a:gd name="T28" fmla="*/ 2043117 w 2405063"/>
              <a:gd name="T29" fmla="*/ 538162 h 2152650"/>
              <a:gd name="T30" fmla="*/ 2028829 w 2405063"/>
              <a:gd name="T31" fmla="*/ 581025 h 2152650"/>
              <a:gd name="T32" fmla="*/ 1985967 w 2405063"/>
              <a:gd name="T33" fmla="*/ 595312 h 2152650"/>
              <a:gd name="T34" fmla="*/ 1933579 w 2405063"/>
              <a:gd name="T35" fmla="*/ 619125 h 2152650"/>
              <a:gd name="T36" fmla="*/ 1919292 w 2405063"/>
              <a:gd name="T37" fmla="*/ 695325 h 2152650"/>
              <a:gd name="T38" fmla="*/ 1857379 w 2405063"/>
              <a:gd name="T39" fmla="*/ 757237 h 2152650"/>
              <a:gd name="T40" fmla="*/ 1819279 w 2405063"/>
              <a:gd name="T41" fmla="*/ 804862 h 2152650"/>
              <a:gd name="T42" fmla="*/ 1728792 w 2405063"/>
              <a:gd name="T43" fmla="*/ 842962 h 2152650"/>
              <a:gd name="T44" fmla="*/ 1647829 w 2405063"/>
              <a:gd name="T45" fmla="*/ 838200 h 2152650"/>
              <a:gd name="T46" fmla="*/ 1624017 w 2405063"/>
              <a:gd name="T47" fmla="*/ 828675 h 2152650"/>
              <a:gd name="T48" fmla="*/ 1590679 w 2405063"/>
              <a:gd name="T49" fmla="*/ 838200 h 2152650"/>
              <a:gd name="T50" fmla="*/ 1571629 w 2405063"/>
              <a:gd name="T51" fmla="*/ 833437 h 2152650"/>
              <a:gd name="T52" fmla="*/ 1514479 w 2405063"/>
              <a:gd name="T53" fmla="*/ 842962 h 2152650"/>
              <a:gd name="T54" fmla="*/ 1381129 w 2405063"/>
              <a:gd name="T55" fmla="*/ 895350 h 2152650"/>
              <a:gd name="T56" fmla="*/ 1333504 w 2405063"/>
              <a:gd name="T57" fmla="*/ 909637 h 2152650"/>
              <a:gd name="T58" fmla="*/ 1281117 w 2405063"/>
              <a:gd name="T59" fmla="*/ 928687 h 2152650"/>
              <a:gd name="T60" fmla="*/ 1219204 w 2405063"/>
              <a:gd name="T61" fmla="*/ 962025 h 2152650"/>
              <a:gd name="T62" fmla="*/ 1162054 w 2405063"/>
              <a:gd name="T63" fmla="*/ 995362 h 2152650"/>
              <a:gd name="T64" fmla="*/ 1147767 w 2405063"/>
              <a:gd name="T65" fmla="*/ 1042987 h 2152650"/>
              <a:gd name="T66" fmla="*/ 1062042 w 2405063"/>
              <a:gd name="T67" fmla="*/ 1071562 h 2152650"/>
              <a:gd name="T68" fmla="*/ 1014413 w 2405063"/>
              <a:gd name="T69" fmla="*/ 1104900 h 2152650"/>
              <a:gd name="T70" fmla="*/ 1000125 w 2405063"/>
              <a:gd name="T71" fmla="*/ 1143000 h 2152650"/>
              <a:gd name="T72" fmla="*/ 995363 w 2405063"/>
              <a:gd name="T73" fmla="*/ 1185862 h 2152650"/>
              <a:gd name="T74" fmla="*/ 981075 w 2405063"/>
              <a:gd name="T75" fmla="*/ 1223962 h 2152650"/>
              <a:gd name="T76" fmla="*/ 947738 w 2405063"/>
              <a:gd name="T77" fmla="*/ 1243012 h 2152650"/>
              <a:gd name="T78" fmla="*/ 800100 w 2405063"/>
              <a:gd name="T79" fmla="*/ 1409700 h 2152650"/>
              <a:gd name="T80" fmla="*/ 747713 w 2405063"/>
              <a:gd name="T81" fmla="*/ 1433512 h 2152650"/>
              <a:gd name="T82" fmla="*/ 704850 w 2405063"/>
              <a:gd name="T83" fmla="*/ 1490662 h 2152650"/>
              <a:gd name="T84" fmla="*/ 604838 w 2405063"/>
              <a:gd name="T85" fmla="*/ 1519237 h 2152650"/>
              <a:gd name="T86" fmla="*/ 576263 w 2405063"/>
              <a:gd name="T87" fmla="*/ 1566862 h 2152650"/>
              <a:gd name="T88" fmla="*/ 571500 w 2405063"/>
              <a:gd name="T89" fmla="*/ 1614487 h 2152650"/>
              <a:gd name="T90" fmla="*/ 414338 w 2405063"/>
              <a:gd name="T91" fmla="*/ 1747837 h 2152650"/>
              <a:gd name="T92" fmla="*/ 214313 w 2405063"/>
              <a:gd name="T93" fmla="*/ 1804987 h 2152650"/>
              <a:gd name="T94" fmla="*/ 100013 w 2405063"/>
              <a:gd name="T95" fmla="*/ 1919287 h 2152650"/>
              <a:gd name="T96" fmla="*/ 28575 w 2405063"/>
              <a:gd name="T97" fmla="*/ 2119312 h 2152650"/>
              <a:gd name="T98" fmla="*/ 0 w 2405063"/>
              <a:gd name="T99" fmla="*/ 2152650 h 2152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5063"/>
              <a:gd name="T151" fmla="*/ 0 h 2152650"/>
              <a:gd name="T152" fmla="*/ 2405063 w 2405063"/>
              <a:gd name="T153" fmla="*/ 2152650 h 2152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5063" h="2152650">
                <a:moveTo>
                  <a:pt x="2405063" y="0"/>
                </a:moveTo>
                <a:lnTo>
                  <a:pt x="2343150" y="23812"/>
                </a:lnTo>
                <a:lnTo>
                  <a:pt x="2319338" y="42862"/>
                </a:lnTo>
                <a:lnTo>
                  <a:pt x="2314575" y="61912"/>
                </a:lnTo>
                <a:lnTo>
                  <a:pt x="2295525" y="85725"/>
                </a:lnTo>
                <a:lnTo>
                  <a:pt x="2281238" y="123825"/>
                </a:lnTo>
                <a:lnTo>
                  <a:pt x="2290763" y="176212"/>
                </a:lnTo>
                <a:lnTo>
                  <a:pt x="2295525" y="214312"/>
                </a:lnTo>
                <a:lnTo>
                  <a:pt x="2266950" y="242887"/>
                </a:lnTo>
                <a:lnTo>
                  <a:pt x="2252663" y="290512"/>
                </a:lnTo>
                <a:lnTo>
                  <a:pt x="2195513" y="328612"/>
                </a:lnTo>
                <a:lnTo>
                  <a:pt x="2138363" y="409575"/>
                </a:lnTo>
                <a:lnTo>
                  <a:pt x="2071688" y="442912"/>
                </a:lnTo>
                <a:lnTo>
                  <a:pt x="2043113" y="509587"/>
                </a:lnTo>
                <a:lnTo>
                  <a:pt x="2043113" y="538162"/>
                </a:lnTo>
                <a:lnTo>
                  <a:pt x="2028825" y="581025"/>
                </a:lnTo>
                <a:lnTo>
                  <a:pt x="1985963" y="595312"/>
                </a:lnTo>
                <a:lnTo>
                  <a:pt x="1933575" y="619125"/>
                </a:lnTo>
                <a:lnTo>
                  <a:pt x="1919288" y="695325"/>
                </a:lnTo>
                <a:lnTo>
                  <a:pt x="1857375" y="757237"/>
                </a:lnTo>
                <a:lnTo>
                  <a:pt x="1819275" y="804862"/>
                </a:lnTo>
                <a:lnTo>
                  <a:pt x="1728788" y="842962"/>
                </a:lnTo>
                <a:lnTo>
                  <a:pt x="1647825" y="838200"/>
                </a:lnTo>
                <a:lnTo>
                  <a:pt x="1624013" y="828675"/>
                </a:lnTo>
                <a:lnTo>
                  <a:pt x="1590675" y="838200"/>
                </a:lnTo>
                <a:lnTo>
                  <a:pt x="1571625" y="833437"/>
                </a:lnTo>
                <a:lnTo>
                  <a:pt x="1514475" y="842962"/>
                </a:lnTo>
                <a:lnTo>
                  <a:pt x="1381125" y="895350"/>
                </a:lnTo>
                <a:lnTo>
                  <a:pt x="1333500" y="909637"/>
                </a:lnTo>
                <a:lnTo>
                  <a:pt x="1281113" y="928687"/>
                </a:lnTo>
                <a:lnTo>
                  <a:pt x="1219200" y="962025"/>
                </a:lnTo>
                <a:lnTo>
                  <a:pt x="1162050" y="995362"/>
                </a:lnTo>
                <a:lnTo>
                  <a:pt x="1147763" y="1042987"/>
                </a:lnTo>
                <a:lnTo>
                  <a:pt x="1062038" y="1071562"/>
                </a:lnTo>
                <a:lnTo>
                  <a:pt x="1014413" y="1104900"/>
                </a:lnTo>
                <a:lnTo>
                  <a:pt x="1000125" y="1143000"/>
                </a:lnTo>
                <a:lnTo>
                  <a:pt x="995363" y="1185862"/>
                </a:lnTo>
                <a:lnTo>
                  <a:pt x="981075" y="1223962"/>
                </a:lnTo>
                <a:lnTo>
                  <a:pt x="947738" y="1243012"/>
                </a:lnTo>
                <a:lnTo>
                  <a:pt x="800100" y="1409700"/>
                </a:lnTo>
                <a:lnTo>
                  <a:pt x="747713" y="1433512"/>
                </a:lnTo>
                <a:lnTo>
                  <a:pt x="704850" y="1490662"/>
                </a:lnTo>
                <a:lnTo>
                  <a:pt x="604838" y="1519237"/>
                </a:lnTo>
                <a:lnTo>
                  <a:pt x="576263" y="1566862"/>
                </a:lnTo>
                <a:lnTo>
                  <a:pt x="571500" y="1614487"/>
                </a:lnTo>
                <a:lnTo>
                  <a:pt x="414338" y="1747837"/>
                </a:lnTo>
                <a:lnTo>
                  <a:pt x="214313" y="1804987"/>
                </a:lnTo>
                <a:lnTo>
                  <a:pt x="100013" y="1919287"/>
                </a:lnTo>
                <a:lnTo>
                  <a:pt x="28575" y="2119312"/>
                </a:lnTo>
                <a:lnTo>
                  <a:pt x="0" y="2152650"/>
                </a:lnTo>
              </a:path>
            </a:pathLst>
          </a:custGeom>
          <a:noFill/>
          <a:ln w="50800" cap="flat" cmpd="sng" algn="ctr">
            <a:solidFill>
              <a:schemeClr val="accent2"/>
            </a:solidFill>
            <a:prstDash val="solid"/>
            <a:round/>
            <a:headEnd type="none" w="med" len="med"/>
            <a:tailEnd type="none" w="med" len="med"/>
          </a:ln>
        </p:spPr>
        <p:txBody>
          <a:bodyPr/>
          <a:lstStyle/>
          <a:p>
            <a:endParaRPr lang="en-US" sz="1800" smtClean="0">
              <a:solidFill>
                <a:prstClr val="black"/>
              </a:solidFill>
              <a:latin typeface="Arial" charset="0"/>
              <a:cs typeface="Arial" charset="0"/>
            </a:endParaRPr>
          </a:p>
        </p:txBody>
      </p:sp>
      <p:sp>
        <p:nvSpPr>
          <p:cNvPr id="22" name="Freeform 21"/>
          <p:cNvSpPr>
            <a:spLocks/>
          </p:cNvSpPr>
          <p:nvPr/>
        </p:nvSpPr>
        <p:spPr bwMode="auto">
          <a:xfrm>
            <a:off x="6580188" y="5657850"/>
            <a:ext cx="1120775" cy="1198563"/>
          </a:xfrm>
          <a:custGeom>
            <a:avLst/>
            <a:gdLst>
              <a:gd name="T0" fmla="*/ 1119189 w 1121569"/>
              <a:gd name="T1" fmla="*/ 1200153 h 1197769"/>
              <a:gd name="T2" fmla="*/ 1081170 w 1121569"/>
              <a:gd name="T3" fmla="*/ 1166748 h 1197769"/>
              <a:gd name="T4" fmla="*/ 1100179 w 1121569"/>
              <a:gd name="T5" fmla="*/ 1140504 h 1197769"/>
              <a:gd name="T6" fmla="*/ 1064536 w 1121569"/>
              <a:gd name="T7" fmla="*/ 1119028 h 1197769"/>
              <a:gd name="T8" fmla="*/ 1043150 w 1121569"/>
              <a:gd name="T9" fmla="*/ 1130959 h 1197769"/>
              <a:gd name="T10" fmla="*/ 998002 w 1121569"/>
              <a:gd name="T11" fmla="*/ 1083240 h 1197769"/>
              <a:gd name="T12" fmla="*/ 926715 w 1121569"/>
              <a:gd name="T13" fmla="*/ 1071309 h 1197769"/>
              <a:gd name="T14" fmla="*/ 905330 w 1121569"/>
              <a:gd name="T15" fmla="*/ 1068923 h 1197769"/>
              <a:gd name="T16" fmla="*/ 893449 w 1121569"/>
              <a:gd name="T17" fmla="*/ 1076081 h 1197769"/>
              <a:gd name="T18" fmla="*/ 883945 w 1121569"/>
              <a:gd name="T19" fmla="*/ 1061765 h 1197769"/>
              <a:gd name="T20" fmla="*/ 857806 w 1121569"/>
              <a:gd name="T21" fmla="*/ 1064152 h 1197769"/>
              <a:gd name="T22" fmla="*/ 834045 w 1121569"/>
              <a:gd name="T23" fmla="*/ 1049835 h 1197769"/>
              <a:gd name="T24" fmla="*/ 817411 w 1121569"/>
              <a:gd name="T25" fmla="*/ 999729 h 1197769"/>
              <a:gd name="T26" fmla="*/ 824540 w 1121569"/>
              <a:gd name="T27" fmla="*/ 978255 h 1197769"/>
              <a:gd name="T28" fmla="*/ 803154 w 1121569"/>
              <a:gd name="T29" fmla="*/ 973483 h 1197769"/>
              <a:gd name="T30" fmla="*/ 815035 w 1121569"/>
              <a:gd name="T31" fmla="*/ 930535 h 1197769"/>
              <a:gd name="T32" fmla="*/ 758007 w 1121569"/>
              <a:gd name="T33" fmla="*/ 906676 h 1197769"/>
              <a:gd name="T34" fmla="*/ 717611 w 1121569"/>
              <a:gd name="T35" fmla="*/ 911448 h 1197769"/>
              <a:gd name="T36" fmla="*/ 698601 w 1121569"/>
              <a:gd name="T37" fmla="*/ 916219 h 1197769"/>
              <a:gd name="T38" fmla="*/ 677216 w 1121569"/>
              <a:gd name="T39" fmla="*/ 894746 h 1197769"/>
              <a:gd name="T40" fmla="*/ 646325 w 1121569"/>
              <a:gd name="T41" fmla="*/ 866114 h 1197769"/>
              <a:gd name="T42" fmla="*/ 613058 w 1121569"/>
              <a:gd name="T43" fmla="*/ 870885 h 1197769"/>
              <a:gd name="T44" fmla="*/ 589297 w 1121569"/>
              <a:gd name="T45" fmla="*/ 842253 h 1197769"/>
              <a:gd name="T46" fmla="*/ 556030 w 1121569"/>
              <a:gd name="T47" fmla="*/ 863728 h 1197769"/>
              <a:gd name="T48" fmla="*/ 534644 w 1121569"/>
              <a:gd name="T49" fmla="*/ 858956 h 1197769"/>
              <a:gd name="T50" fmla="*/ 525139 w 1121569"/>
              <a:gd name="T51" fmla="*/ 875658 h 1197769"/>
              <a:gd name="T52" fmla="*/ 458606 w 1121569"/>
              <a:gd name="T53" fmla="*/ 870885 h 1197769"/>
              <a:gd name="T54" fmla="*/ 453853 w 1121569"/>
              <a:gd name="T55" fmla="*/ 784990 h 1197769"/>
              <a:gd name="T56" fmla="*/ 437220 w 1121569"/>
              <a:gd name="T57" fmla="*/ 775446 h 1197769"/>
              <a:gd name="T58" fmla="*/ 403953 w 1121569"/>
              <a:gd name="T59" fmla="*/ 782604 h 1197769"/>
              <a:gd name="T60" fmla="*/ 323163 w 1121569"/>
              <a:gd name="T61" fmla="*/ 701481 h 1197769"/>
              <a:gd name="T62" fmla="*/ 318409 w 1121569"/>
              <a:gd name="T63" fmla="*/ 601269 h 1197769"/>
              <a:gd name="T64" fmla="*/ 254254 w 1121569"/>
              <a:gd name="T65" fmla="*/ 553549 h 1197769"/>
              <a:gd name="T66" fmla="*/ 216235 w 1121569"/>
              <a:gd name="T67" fmla="*/ 555935 h 1197769"/>
              <a:gd name="T68" fmla="*/ 166333 w 1121569"/>
              <a:gd name="T69" fmla="*/ 582181 h 1197769"/>
              <a:gd name="T70" fmla="*/ 135443 w 1121569"/>
              <a:gd name="T71" fmla="*/ 582181 h 1197769"/>
              <a:gd name="T72" fmla="*/ 130690 w 1121569"/>
              <a:gd name="T73" fmla="*/ 555935 h 1197769"/>
              <a:gd name="T74" fmla="*/ 137818 w 1121569"/>
              <a:gd name="T75" fmla="*/ 541620 h 1197769"/>
              <a:gd name="T76" fmla="*/ 114057 w 1121569"/>
              <a:gd name="T77" fmla="*/ 529690 h 1197769"/>
              <a:gd name="T78" fmla="*/ 87920 w 1121569"/>
              <a:gd name="T79" fmla="*/ 520145 h 1197769"/>
              <a:gd name="T80" fmla="*/ 78413 w 1121569"/>
              <a:gd name="T81" fmla="*/ 505830 h 1197769"/>
              <a:gd name="T82" fmla="*/ 45148 w 1121569"/>
              <a:gd name="T83" fmla="*/ 496285 h 1197769"/>
              <a:gd name="T84" fmla="*/ 28515 w 1121569"/>
              <a:gd name="T85" fmla="*/ 431864 h 1197769"/>
              <a:gd name="T86" fmla="*/ 49901 w 1121569"/>
              <a:gd name="T87" fmla="*/ 365056 h 1197769"/>
              <a:gd name="T88" fmla="*/ 40394 w 1121569"/>
              <a:gd name="T89" fmla="*/ 329267 h 1197769"/>
              <a:gd name="T90" fmla="*/ 26137 w 1121569"/>
              <a:gd name="T91" fmla="*/ 319724 h 1197769"/>
              <a:gd name="T92" fmla="*/ 19011 w 1121569"/>
              <a:gd name="T93" fmla="*/ 293476 h 1197769"/>
              <a:gd name="T94" fmla="*/ 0 w 1121569"/>
              <a:gd name="T95" fmla="*/ 267231 h 1197769"/>
              <a:gd name="T96" fmla="*/ 23761 w 1121569"/>
              <a:gd name="T97" fmla="*/ 250529 h 1197769"/>
              <a:gd name="T98" fmla="*/ 54652 w 1121569"/>
              <a:gd name="T99" fmla="*/ 240984 h 1197769"/>
              <a:gd name="T100" fmla="*/ 61780 w 1121569"/>
              <a:gd name="T101" fmla="*/ 209967 h 1197769"/>
              <a:gd name="T102" fmla="*/ 85542 w 1121569"/>
              <a:gd name="T103" fmla="*/ 207580 h 1197769"/>
              <a:gd name="T104" fmla="*/ 99799 w 1121569"/>
              <a:gd name="T105" fmla="*/ 193265 h 1197769"/>
              <a:gd name="T106" fmla="*/ 85542 w 1121569"/>
              <a:gd name="T107" fmla="*/ 159862 h 1197769"/>
              <a:gd name="T108" fmla="*/ 80791 w 1121569"/>
              <a:gd name="T109" fmla="*/ 140773 h 1197769"/>
              <a:gd name="T110" fmla="*/ 76038 w 1121569"/>
              <a:gd name="T111" fmla="*/ 104983 h 1197769"/>
              <a:gd name="T112" fmla="*/ 47523 w 1121569"/>
              <a:gd name="T113" fmla="*/ 97826 h 1197769"/>
              <a:gd name="T114" fmla="*/ 28515 w 1121569"/>
              <a:gd name="T115" fmla="*/ 90668 h 1197769"/>
              <a:gd name="T116" fmla="*/ 23761 w 1121569"/>
              <a:gd name="T117" fmla="*/ 40562 h 1197769"/>
              <a:gd name="T118" fmla="*/ 45148 w 1121569"/>
              <a:gd name="T119" fmla="*/ 21473 h 1197769"/>
              <a:gd name="T120" fmla="*/ 49901 w 1121569"/>
              <a:gd name="T121" fmla="*/ 0 h 11977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1569"/>
              <a:gd name="T184" fmla="*/ 0 h 1197769"/>
              <a:gd name="T185" fmla="*/ 1121569 w 1121569"/>
              <a:gd name="T186" fmla="*/ 1197769 h 11977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1569" h="1197769">
                <a:moveTo>
                  <a:pt x="1121569" y="1197769"/>
                </a:moveTo>
                <a:lnTo>
                  <a:pt x="1083469" y="1164431"/>
                </a:lnTo>
                <a:lnTo>
                  <a:pt x="1102519" y="1138238"/>
                </a:lnTo>
                <a:lnTo>
                  <a:pt x="1066800" y="1116806"/>
                </a:lnTo>
                <a:lnTo>
                  <a:pt x="1045369" y="1128713"/>
                </a:lnTo>
                <a:lnTo>
                  <a:pt x="1000125" y="1081088"/>
                </a:lnTo>
                <a:lnTo>
                  <a:pt x="928687" y="1069181"/>
                </a:lnTo>
                <a:lnTo>
                  <a:pt x="907256" y="1066800"/>
                </a:lnTo>
                <a:lnTo>
                  <a:pt x="895350" y="1073944"/>
                </a:lnTo>
                <a:lnTo>
                  <a:pt x="885825" y="1059656"/>
                </a:lnTo>
                <a:lnTo>
                  <a:pt x="859631" y="1062038"/>
                </a:lnTo>
                <a:lnTo>
                  <a:pt x="835819" y="1047750"/>
                </a:lnTo>
                <a:lnTo>
                  <a:pt x="819150" y="997744"/>
                </a:lnTo>
                <a:lnTo>
                  <a:pt x="826294" y="976313"/>
                </a:lnTo>
                <a:lnTo>
                  <a:pt x="804862" y="971550"/>
                </a:lnTo>
                <a:lnTo>
                  <a:pt x="816769" y="928688"/>
                </a:lnTo>
                <a:lnTo>
                  <a:pt x="759619" y="904875"/>
                </a:lnTo>
                <a:lnTo>
                  <a:pt x="719137" y="909638"/>
                </a:lnTo>
                <a:lnTo>
                  <a:pt x="700087" y="914400"/>
                </a:lnTo>
                <a:lnTo>
                  <a:pt x="678656" y="892969"/>
                </a:lnTo>
                <a:lnTo>
                  <a:pt x="647700" y="864394"/>
                </a:lnTo>
                <a:lnTo>
                  <a:pt x="614362" y="869156"/>
                </a:lnTo>
                <a:lnTo>
                  <a:pt x="590550" y="840581"/>
                </a:lnTo>
                <a:lnTo>
                  <a:pt x="557212" y="862013"/>
                </a:lnTo>
                <a:lnTo>
                  <a:pt x="535781" y="857250"/>
                </a:lnTo>
                <a:lnTo>
                  <a:pt x="526256" y="873919"/>
                </a:lnTo>
                <a:lnTo>
                  <a:pt x="459581" y="869156"/>
                </a:lnTo>
                <a:lnTo>
                  <a:pt x="454819" y="783431"/>
                </a:lnTo>
                <a:lnTo>
                  <a:pt x="438150" y="773906"/>
                </a:lnTo>
                <a:lnTo>
                  <a:pt x="404812" y="781050"/>
                </a:lnTo>
                <a:lnTo>
                  <a:pt x="323850" y="700088"/>
                </a:lnTo>
                <a:lnTo>
                  <a:pt x="319087" y="600075"/>
                </a:lnTo>
                <a:lnTo>
                  <a:pt x="254794" y="552450"/>
                </a:lnTo>
                <a:lnTo>
                  <a:pt x="216694" y="554831"/>
                </a:lnTo>
                <a:lnTo>
                  <a:pt x="166687" y="581025"/>
                </a:lnTo>
                <a:lnTo>
                  <a:pt x="135731" y="581025"/>
                </a:lnTo>
                <a:lnTo>
                  <a:pt x="130969" y="554831"/>
                </a:lnTo>
                <a:lnTo>
                  <a:pt x="138112" y="540544"/>
                </a:lnTo>
                <a:lnTo>
                  <a:pt x="114300" y="528638"/>
                </a:lnTo>
                <a:lnTo>
                  <a:pt x="88106" y="519113"/>
                </a:lnTo>
                <a:lnTo>
                  <a:pt x="78581" y="504825"/>
                </a:lnTo>
                <a:lnTo>
                  <a:pt x="45244" y="495300"/>
                </a:lnTo>
                <a:lnTo>
                  <a:pt x="28575" y="431006"/>
                </a:lnTo>
                <a:lnTo>
                  <a:pt x="50006" y="364331"/>
                </a:lnTo>
                <a:lnTo>
                  <a:pt x="40481" y="328613"/>
                </a:lnTo>
                <a:lnTo>
                  <a:pt x="26194" y="319088"/>
                </a:lnTo>
                <a:lnTo>
                  <a:pt x="19050" y="292894"/>
                </a:lnTo>
                <a:lnTo>
                  <a:pt x="0" y="266700"/>
                </a:lnTo>
                <a:lnTo>
                  <a:pt x="23812" y="250031"/>
                </a:lnTo>
                <a:lnTo>
                  <a:pt x="54769" y="240506"/>
                </a:lnTo>
                <a:lnTo>
                  <a:pt x="61912" y="209550"/>
                </a:lnTo>
                <a:lnTo>
                  <a:pt x="85725" y="207169"/>
                </a:lnTo>
                <a:lnTo>
                  <a:pt x="100012" y="192881"/>
                </a:lnTo>
                <a:lnTo>
                  <a:pt x="85725" y="159544"/>
                </a:lnTo>
                <a:lnTo>
                  <a:pt x="80962" y="140494"/>
                </a:lnTo>
                <a:lnTo>
                  <a:pt x="76200" y="104775"/>
                </a:lnTo>
                <a:lnTo>
                  <a:pt x="47625" y="97631"/>
                </a:lnTo>
                <a:lnTo>
                  <a:pt x="28575" y="90488"/>
                </a:lnTo>
                <a:lnTo>
                  <a:pt x="23812" y="40481"/>
                </a:lnTo>
                <a:lnTo>
                  <a:pt x="45244" y="21431"/>
                </a:lnTo>
                <a:lnTo>
                  <a:pt x="50006" y="0"/>
                </a:lnTo>
              </a:path>
            </a:pathLst>
          </a:custGeom>
          <a:noFill/>
          <a:ln w="50800" cap="flat" cmpd="sng" algn="ctr">
            <a:solidFill>
              <a:schemeClr val="accent2"/>
            </a:solidFill>
            <a:prstDash val="solid"/>
            <a:round/>
            <a:headEnd type="none" w="med" len="med"/>
            <a:tailEnd type="none" w="med" len="med"/>
          </a:ln>
        </p:spPr>
        <p:txBody>
          <a:bodyPr/>
          <a:lstStyle/>
          <a:p>
            <a:endParaRPr lang="en-US" sz="1800" smtClean="0">
              <a:solidFill>
                <a:prstClr val="black"/>
              </a:solidFill>
              <a:latin typeface="Arial" charset="0"/>
              <a:cs typeface="Arial" charset="0"/>
            </a:endParaRPr>
          </a:p>
        </p:txBody>
      </p:sp>
      <p:sp>
        <p:nvSpPr>
          <p:cNvPr id="23" name="Freeform 22"/>
          <p:cNvSpPr>
            <a:spLocks/>
          </p:cNvSpPr>
          <p:nvPr/>
        </p:nvSpPr>
        <p:spPr bwMode="auto">
          <a:xfrm>
            <a:off x="5478463" y="3994150"/>
            <a:ext cx="1058862" cy="2863850"/>
          </a:xfrm>
          <a:custGeom>
            <a:avLst/>
            <a:gdLst>
              <a:gd name="T0" fmla="*/ 874818 w 1059473"/>
              <a:gd name="T1" fmla="*/ 2819396 h 2863606"/>
              <a:gd name="T2" fmla="*/ 970013 w 1059473"/>
              <a:gd name="T3" fmla="*/ 2774942 h 2863606"/>
              <a:gd name="T4" fmla="*/ 906550 w 1059473"/>
              <a:gd name="T5" fmla="*/ 2663807 h 2863606"/>
              <a:gd name="T6" fmla="*/ 824047 w 1059473"/>
              <a:gd name="T7" fmla="*/ 2644755 h 2863606"/>
              <a:gd name="T8" fmla="*/ 735199 w 1059473"/>
              <a:gd name="T9" fmla="*/ 2593951 h 2863606"/>
              <a:gd name="T10" fmla="*/ 687601 w 1059473"/>
              <a:gd name="T11" fmla="*/ 2403435 h 2863606"/>
              <a:gd name="T12" fmla="*/ 763757 w 1059473"/>
              <a:gd name="T13" fmla="*/ 2276424 h 2863606"/>
              <a:gd name="T14" fmla="*/ 820874 w 1059473"/>
              <a:gd name="T15" fmla="*/ 2171641 h 2863606"/>
              <a:gd name="T16" fmla="*/ 757411 w 1059473"/>
              <a:gd name="T17" fmla="*/ 2101785 h 2863606"/>
              <a:gd name="T18" fmla="*/ 836740 w 1059473"/>
              <a:gd name="T19" fmla="*/ 2063682 h 2863606"/>
              <a:gd name="T20" fmla="*/ 954147 w 1059473"/>
              <a:gd name="T21" fmla="*/ 2070032 h 2863606"/>
              <a:gd name="T22" fmla="*/ 1049342 w 1059473"/>
              <a:gd name="T23" fmla="*/ 1933496 h 2863606"/>
              <a:gd name="T24" fmla="*/ 1042996 w 1059473"/>
              <a:gd name="T25" fmla="*/ 1866815 h 2863606"/>
              <a:gd name="T26" fmla="*/ 944628 w 1059473"/>
              <a:gd name="T27" fmla="*/ 1828712 h 2863606"/>
              <a:gd name="T28" fmla="*/ 833567 w 1059473"/>
              <a:gd name="T29" fmla="*/ 1803310 h 2863606"/>
              <a:gd name="T30" fmla="*/ 798662 w 1059473"/>
              <a:gd name="T31" fmla="*/ 1714402 h 2863606"/>
              <a:gd name="T32" fmla="*/ 897030 w 1059473"/>
              <a:gd name="T33" fmla="*/ 1650897 h 2863606"/>
              <a:gd name="T34" fmla="*/ 900203 w 1059473"/>
              <a:gd name="T35" fmla="*/ 1568340 h 2863606"/>
              <a:gd name="T36" fmla="*/ 782796 w 1059473"/>
              <a:gd name="T37" fmla="*/ 1454030 h 2863606"/>
              <a:gd name="T38" fmla="*/ 728852 w 1059473"/>
              <a:gd name="T39" fmla="*/ 1317493 h 2863606"/>
              <a:gd name="T40" fmla="*/ 668562 w 1059473"/>
              <a:gd name="T41" fmla="*/ 1193658 h 2863606"/>
              <a:gd name="T42" fmla="*/ 519423 w 1059473"/>
              <a:gd name="T43" fmla="*/ 1165080 h 2863606"/>
              <a:gd name="T44" fmla="*/ 478172 w 1059473"/>
              <a:gd name="T45" fmla="*/ 974564 h 2863606"/>
              <a:gd name="T46" fmla="*/ 449613 w 1059473"/>
              <a:gd name="T47" fmla="*/ 850728 h 2863606"/>
              <a:gd name="T48" fmla="*/ 449613 w 1059473"/>
              <a:gd name="T49" fmla="*/ 717367 h 2863606"/>
              <a:gd name="T50" fmla="*/ 408362 w 1059473"/>
              <a:gd name="T51" fmla="*/ 631635 h 2863606"/>
              <a:gd name="T52" fmla="*/ 316340 w 1059473"/>
              <a:gd name="T53" fmla="*/ 501449 h 2863606"/>
              <a:gd name="T54" fmla="*/ 230665 w 1059473"/>
              <a:gd name="T55" fmla="*/ 428417 h 2863606"/>
              <a:gd name="T56" fmla="*/ 303648 w 1059473"/>
              <a:gd name="T57" fmla="*/ 339510 h 2863606"/>
              <a:gd name="T58" fmla="*/ 363938 w 1059473"/>
              <a:gd name="T59" fmla="*/ 266479 h 2863606"/>
              <a:gd name="T60" fmla="*/ 160855 w 1059473"/>
              <a:gd name="T61" fmla="*/ 196624 h 2863606"/>
              <a:gd name="T62" fmla="*/ 0 w 1059473"/>
              <a:gd name="T63" fmla="*/ 0 h 28636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9473"/>
              <a:gd name="T97" fmla="*/ 0 h 2863606"/>
              <a:gd name="T98" fmla="*/ 1059473 w 1059473"/>
              <a:gd name="T99" fmla="*/ 2863606 h 28636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9473" h="2863606">
                <a:moveTo>
                  <a:pt x="846748" y="2863606"/>
                </a:moveTo>
                <a:lnTo>
                  <a:pt x="875323" y="2819156"/>
                </a:lnTo>
                <a:lnTo>
                  <a:pt x="913423" y="2812806"/>
                </a:lnTo>
                <a:lnTo>
                  <a:pt x="970573" y="2774706"/>
                </a:lnTo>
                <a:lnTo>
                  <a:pt x="967398" y="2742956"/>
                </a:lnTo>
                <a:lnTo>
                  <a:pt x="907073" y="2663581"/>
                </a:lnTo>
                <a:lnTo>
                  <a:pt x="862623" y="2663581"/>
                </a:lnTo>
                <a:lnTo>
                  <a:pt x="824523" y="2644531"/>
                </a:lnTo>
                <a:lnTo>
                  <a:pt x="818173" y="2615956"/>
                </a:lnTo>
                <a:lnTo>
                  <a:pt x="735623" y="2593731"/>
                </a:lnTo>
                <a:lnTo>
                  <a:pt x="687998" y="2511181"/>
                </a:lnTo>
                <a:lnTo>
                  <a:pt x="687998" y="2403231"/>
                </a:lnTo>
                <a:lnTo>
                  <a:pt x="722923" y="2374656"/>
                </a:lnTo>
                <a:lnTo>
                  <a:pt x="764198" y="2276231"/>
                </a:lnTo>
                <a:lnTo>
                  <a:pt x="773723" y="2231781"/>
                </a:lnTo>
                <a:lnTo>
                  <a:pt x="821348" y="2171456"/>
                </a:lnTo>
                <a:lnTo>
                  <a:pt x="811823" y="2139706"/>
                </a:lnTo>
                <a:lnTo>
                  <a:pt x="757848" y="2101606"/>
                </a:lnTo>
                <a:lnTo>
                  <a:pt x="761023" y="2076206"/>
                </a:lnTo>
                <a:lnTo>
                  <a:pt x="837223" y="2063506"/>
                </a:lnTo>
                <a:lnTo>
                  <a:pt x="935648" y="2085731"/>
                </a:lnTo>
                <a:lnTo>
                  <a:pt x="954698" y="2069856"/>
                </a:lnTo>
                <a:lnTo>
                  <a:pt x="989623" y="1984131"/>
                </a:lnTo>
                <a:lnTo>
                  <a:pt x="1049948" y="1933331"/>
                </a:lnTo>
                <a:lnTo>
                  <a:pt x="1059473" y="1904756"/>
                </a:lnTo>
                <a:lnTo>
                  <a:pt x="1043598" y="1866656"/>
                </a:lnTo>
                <a:lnTo>
                  <a:pt x="995973" y="1834906"/>
                </a:lnTo>
                <a:lnTo>
                  <a:pt x="945173" y="1828556"/>
                </a:lnTo>
                <a:lnTo>
                  <a:pt x="884848" y="1822206"/>
                </a:lnTo>
                <a:lnTo>
                  <a:pt x="834048" y="1803156"/>
                </a:lnTo>
                <a:lnTo>
                  <a:pt x="799123" y="1752356"/>
                </a:lnTo>
                <a:lnTo>
                  <a:pt x="799123" y="1714256"/>
                </a:lnTo>
                <a:lnTo>
                  <a:pt x="840398" y="1679331"/>
                </a:lnTo>
                <a:lnTo>
                  <a:pt x="897548" y="1650756"/>
                </a:lnTo>
                <a:lnTo>
                  <a:pt x="919773" y="1609481"/>
                </a:lnTo>
                <a:lnTo>
                  <a:pt x="900723" y="1568206"/>
                </a:lnTo>
                <a:lnTo>
                  <a:pt x="811823" y="1485656"/>
                </a:lnTo>
                <a:lnTo>
                  <a:pt x="783248" y="1453906"/>
                </a:lnTo>
                <a:lnTo>
                  <a:pt x="770548" y="1399931"/>
                </a:lnTo>
                <a:lnTo>
                  <a:pt x="729273" y="1317381"/>
                </a:lnTo>
                <a:lnTo>
                  <a:pt x="707048" y="1247531"/>
                </a:lnTo>
                <a:lnTo>
                  <a:pt x="668948" y="1193556"/>
                </a:lnTo>
                <a:lnTo>
                  <a:pt x="608623" y="1193556"/>
                </a:lnTo>
                <a:lnTo>
                  <a:pt x="519723" y="1164981"/>
                </a:lnTo>
                <a:lnTo>
                  <a:pt x="500673" y="1104656"/>
                </a:lnTo>
                <a:lnTo>
                  <a:pt x="478448" y="974481"/>
                </a:lnTo>
                <a:lnTo>
                  <a:pt x="437173" y="907806"/>
                </a:lnTo>
                <a:lnTo>
                  <a:pt x="449873" y="850656"/>
                </a:lnTo>
                <a:lnTo>
                  <a:pt x="472098" y="774456"/>
                </a:lnTo>
                <a:lnTo>
                  <a:pt x="449873" y="717306"/>
                </a:lnTo>
                <a:lnTo>
                  <a:pt x="421298" y="695081"/>
                </a:lnTo>
                <a:lnTo>
                  <a:pt x="408598" y="631581"/>
                </a:lnTo>
                <a:lnTo>
                  <a:pt x="348273" y="558556"/>
                </a:lnTo>
                <a:lnTo>
                  <a:pt x="316523" y="501406"/>
                </a:lnTo>
                <a:lnTo>
                  <a:pt x="256198" y="476006"/>
                </a:lnTo>
                <a:lnTo>
                  <a:pt x="230798" y="428381"/>
                </a:lnTo>
                <a:lnTo>
                  <a:pt x="233973" y="387106"/>
                </a:lnTo>
                <a:lnTo>
                  <a:pt x="303823" y="339481"/>
                </a:lnTo>
                <a:lnTo>
                  <a:pt x="338748" y="310906"/>
                </a:lnTo>
                <a:lnTo>
                  <a:pt x="364148" y="266456"/>
                </a:lnTo>
                <a:cubicBezTo>
                  <a:pt x="359121" y="252169"/>
                  <a:pt x="369277" y="269591"/>
                  <a:pt x="308586" y="225182"/>
                </a:cubicBezTo>
                <a:cubicBezTo>
                  <a:pt x="275513" y="213541"/>
                  <a:pt x="198254" y="214069"/>
                  <a:pt x="160948" y="196607"/>
                </a:cubicBezTo>
                <a:cubicBezTo>
                  <a:pt x="123642" y="179145"/>
                  <a:pt x="112366" y="153175"/>
                  <a:pt x="84748" y="120407"/>
                </a:cubicBezTo>
                <a:lnTo>
                  <a:pt x="0" y="0"/>
                </a:lnTo>
              </a:path>
            </a:pathLst>
          </a:custGeom>
          <a:noFill/>
          <a:ln w="50800" cap="flat" cmpd="sng" algn="ctr">
            <a:solidFill>
              <a:schemeClr val="accent2"/>
            </a:solidFill>
            <a:prstDash val="solid"/>
            <a:round/>
            <a:headEnd type="none" w="med" len="med"/>
            <a:tailEnd type="none" w="med" len="med"/>
          </a:ln>
        </p:spPr>
        <p:txBody>
          <a:bodyPr/>
          <a:lstStyle/>
          <a:p>
            <a:endParaRPr lang="en-US" sz="1800" smtClean="0">
              <a:solidFill>
                <a:prstClr val="black"/>
              </a:solidFill>
              <a:latin typeface="Arial" charset="0"/>
              <a:cs typeface="Arial" charset="0"/>
            </a:endParaRPr>
          </a:p>
        </p:txBody>
      </p:sp>
      <p:pic>
        <p:nvPicPr>
          <p:cNvPr id="12300" name="Picture 23" descr="Provost  Pritchard LOGO.jpg"/>
          <p:cNvPicPr>
            <a:picLocks noChangeAspect="1"/>
          </p:cNvPicPr>
          <p:nvPr/>
        </p:nvPicPr>
        <p:blipFill>
          <a:blip r:embed="rId4" cstate="print"/>
          <a:srcRect/>
          <a:stretch>
            <a:fillRect/>
          </a:stretch>
        </p:blipFill>
        <p:spPr bwMode="auto">
          <a:xfrm>
            <a:off x="7924800" y="5715000"/>
            <a:ext cx="915988" cy="61595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7467600" y="1905000"/>
            <a:ext cx="1398588"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Freeform 15"/>
          <p:cNvSpPr>
            <a:spLocks/>
          </p:cNvSpPr>
          <p:nvPr/>
        </p:nvSpPr>
        <p:spPr bwMode="auto">
          <a:xfrm>
            <a:off x="8058150" y="4229100"/>
            <a:ext cx="1085850" cy="1966913"/>
          </a:xfrm>
          <a:custGeom>
            <a:avLst/>
            <a:gdLst>
              <a:gd name="T0" fmla="*/ 1085850 w 1085850"/>
              <a:gd name="T1" fmla="*/ 1966913 h 1966913"/>
              <a:gd name="T2" fmla="*/ 923925 w 1085850"/>
              <a:gd name="T3" fmla="*/ 1385888 h 1966913"/>
              <a:gd name="T4" fmla="*/ 747713 w 1085850"/>
              <a:gd name="T5" fmla="*/ 790575 h 1966913"/>
              <a:gd name="T6" fmla="*/ 514350 w 1085850"/>
              <a:gd name="T7" fmla="*/ 304800 h 1966913"/>
              <a:gd name="T8" fmla="*/ 533400 w 1085850"/>
              <a:gd name="T9" fmla="*/ 147638 h 1966913"/>
              <a:gd name="T10" fmla="*/ 400050 w 1085850"/>
              <a:gd name="T11" fmla="*/ 0 h 1966913"/>
              <a:gd name="T12" fmla="*/ 0 w 1085850"/>
              <a:gd name="T13" fmla="*/ 0 h 1966913"/>
              <a:gd name="T14" fmla="*/ 0 60000 65536"/>
              <a:gd name="T15" fmla="*/ 0 60000 65536"/>
              <a:gd name="T16" fmla="*/ 0 60000 65536"/>
              <a:gd name="T17" fmla="*/ 0 60000 65536"/>
              <a:gd name="T18" fmla="*/ 0 60000 65536"/>
              <a:gd name="T19" fmla="*/ 0 60000 65536"/>
              <a:gd name="T20" fmla="*/ 0 60000 65536"/>
              <a:gd name="T21" fmla="*/ 0 w 1085850"/>
              <a:gd name="T22" fmla="*/ 0 h 1966913"/>
              <a:gd name="T23" fmla="*/ 1085850 w 1085850"/>
              <a:gd name="T24" fmla="*/ 1966913 h 19669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5850" h="1966913">
                <a:moveTo>
                  <a:pt x="1085850" y="1966913"/>
                </a:moveTo>
                <a:lnTo>
                  <a:pt x="923925" y="1385888"/>
                </a:lnTo>
                <a:lnTo>
                  <a:pt x="747713" y="790575"/>
                </a:lnTo>
                <a:lnTo>
                  <a:pt x="514350" y="304800"/>
                </a:lnTo>
                <a:lnTo>
                  <a:pt x="533400" y="147638"/>
                </a:lnTo>
                <a:lnTo>
                  <a:pt x="400050" y="0"/>
                </a:lnTo>
                <a:lnTo>
                  <a:pt x="0" y="0"/>
                </a:lnTo>
              </a:path>
            </a:pathLst>
          </a:custGeom>
          <a:noFill/>
          <a:ln w="50800" cap="flat" cmpd="sng" algn="ctr">
            <a:solidFill>
              <a:schemeClr val="accent2"/>
            </a:solidFill>
            <a:prstDash val="solid"/>
            <a:round/>
            <a:headEnd type="none" w="med" len="med"/>
            <a:tailEnd type="none" w="med" len="med"/>
          </a:ln>
        </p:spPr>
        <p:txBody>
          <a:bodyPr/>
          <a:lstStyle/>
          <a:p>
            <a:endParaRPr lang="en-US" sz="1800" smtClean="0">
              <a:solidFill>
                <a:prstClr val="black"/>
              </a:solidFill>
              <a:latin typeface="Arial" charset="0"/>
              <a:cs typeface="Arial" charset="0"/>
            </a:endParaRPr>
          </a:p>
        </p:txBody>
      </p:sp>
      <p:sp>
        <p:nvSpPr>
          <p:cNvPr id="17" name="Freeform 16"/>
          <p:cNvSpPr>
            <a:spLocks/>
          </p:cNvSpPr>
          <p:nvPr/>
        </p:nvSpPr>
        <p:spPr bwMode="auto">
          <a:xfrm>
            <a:off x="8634413" y="4362450"/>
            <a:ext cx="509587" cy="1600200"/>
          </a:xfrm>
          <a:custGeom>
            <a:avLst/>
            <a:gdLst>
              <a:gd name="T0" fmla="*/ 509587 w 509587"/>
              <a:gd name="T1" fmla="*/ 1600200 h 1600200"/>
              <a:gd name="T2" fmla="*/ 409575 w 509587"/>
              <a:gd name="T3" fmla="*/ 1247775 h 1600200"/>
              <a:gd name="T4" fmla="*/ 252412 w 509587"/>
              <a:gd name="T5" fmla="*/ 685800 h 1600200"/>
              <a:gd name="T6" fmla="*/ 0 w 509587"/>
              <a:gd name="T7" fmla="*/ 166688 h 1600200"/>
              <a:gd name="T8" fmla="*/ 19050 w 509587"/>
              <a:gd name="T9" fmla="*/ 0 h 1600200"/>
              <a:gd name="T10" fmla="*/ 0 60000 65536"/>
              <a:gd name="T11" fmla="*/ 0 60000 65536"/>
              <a:gd name="T12" fmla="*/ 0 60000 65536"/>
              <a:gd name="T13" fmla="*/ 0 60000 65536"/>
              <a:gd name="T14" fmla="*/ 0 60000 65536"/>
              <a:gd name="T15" fmla="*/ 0 w 509587"/>
              <a:gd name="T16" fmla="*/ 0 h 1600200"/>
              <a:gd name="T17" fmla="*/ 509587 w 509587"/>
              <a:gd name="T18" fmla="*/ 1600200 h 1600200"/>
            </a:gdLst>
            <a:ahLst/>
            <a:cxnLst>
              <a:cxn ang="T10">
                <a:pos x="T0" y="T1"/>
              </a:cxn>
              <a:cxn ang="T11">
                <a:pos x="T2" y="T3"/>
              </a:cxn>
              <a:cxn ang="T12">
                <a:pos x="T4" y="T5"/>
              </a:cxn>
              <a:cxn ang="T13">
                <a:pos x="T6" y="T7"/>
              </a:cxn>
              <a:cxn ang="T14">
                <a:pos x="T8" y="T9"/>
              </a:cxn>
            </a:cxnLst>
            <a:rect l="T15" t="T16" r="T17" b="T18"/>
            <a:pathLst>
              <a:path w="509587" h="1600200">
                <a:moveTo>
                  <a:pt x="509587" y="1600200"/>
                </a:moveTo>
                <a:lnTo>
                  <a:pt x="409575" y="1247775"/>
                </a:lnTo>
                <a:lnTo>
                  <a:pt x="252412" y="685800"/>
                </a:lnTo>
                <a:lnTo>
                  <a:pt x="0" y="166688"/>
                </a:lnTo>
                <a:lnTo>
                  <a:pt x="19050" y="0"/>
                </a:lnTo>
              </a:path>
            </a:pathLst>
          </a:custGeom>
          <a:noFill/>
          <a:ln w="50800" cap="flat" cmpd="sng" algn="ctr">
            <a:solidFill>
              <a:schemeClr val="accent2"/>
            </a:solidFill>
            <a:prstDash val="solid"/>
            <a:round/>
            <a:headEnd type="none" w="med" len="med"/>
            <a:tailEnd type="none" w="med" len="med"/>
          </a:ln>
        </p:spPr>
        <p:txBody>
          <a:bodyPr/>
          <a:lstStyle/>
          <a:p>
            <a:endParaRPr lang="en-US" sz="1800" smtClean="0">
              <a:solidFill>
                <a:prstClr val="black"/>
              </a:solidFill>
              <a:latin typeface="Arial" charset="0"/>
              <a:cs typeface="Arial" charset="0"/>
            </a:endParaRPr>
          </a:p>
        </p:txBody>
      </p:sp>
      <p:pic>
        <p:nvPicPr>
          <p:cNvPr id="1027" name="Picture 3"/>
          <p:cNvPicPr>
            <a:picLocks noChangeAspect="1" noChangeArrowheads="1"/>
          </p:cNvPicPr>
          <p:nvPr/>
        </p:nvPicPr>
        <p:blipFill>
          <a:blip r:embed="rId6" cstate="print"/>
          <a:srcRect t="664"/>
          <a:stretch>
            <a:fillRect/>
          </a:stretch>
        </p:blipFill>
        <p:spPr bwMode="auto">
          <a:xfrm>
            <a:off x="7856538" y="0"/>
            <a:ext cx="1287462"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7" cstate="print"/>
          <a:srcRect/>
          <a:stretch>
            <a:fillRect/>
          </a:stretch>
        </p:blipFill>
        <p:spPr bwMode="auto">
          <a:xfrm>
            <a:off x="0" y="2819400"/>
            <a:ext cx="4675188"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306" name="TextBox 19"/>
          <p:cNvSpPr txBox="1">
            <a:spLocks noChangeArrowheads="1"/>
          </p:cNvSpPr>
          <p:nvPr/>
        </p:nvSpPr>
        <p:spPr bwMode="auto">
          <a:xfrm>
            <a:off x="1905000" y="6211888"/>
            <a:ext cx="2362200" cy="646112"/>
          </a:xfrm>
          <a:prstGeom prst="rect">
            <a:avLst/>
          </a:prstGeom>
          <a:solidFill>
            <a:schemeClr val="tx2"/>
          </a:solidFill>
          <a:ln w="9525">
            <a:noFill/>
            <a:miter lim="800000"/>
            <a:headEnd/>
            <a:tailEnd/>
          </a:ln>
        </p:spPr>
        <p:txBody>
          <a:bodyPr>
            <a:spAutoFit/>
          </a:bodyPr>
          <a:lstStyle/>
          <a:p>
            <a:r>
              <a:rPr lang="en-US" sz="1800" smtClean="0">
                <a:solidFill>
                  <a:srgbClr val="EEECE1"/>
                </a:solidFill>
                <a:latin typeface="Arial" charset="0"/>
                <a:cs typeface="Arial" charset="0"/>
              </a:rPr>
              <a:t>In Association with KDS and Associates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2000"/>
                                        <p:tgtEl>
                                          <p:spTgt spid="15"/>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2000"/>
                                        <p:tgtEl>
                                          <p:spTgt spid="17"/>
                                        </p:tgtEl>
                                      </p:cBhvr>
                                    </p:animEffect>
                                  </p:childTnLst>
                                </p:cTn>
                              </p:par>
                            </p:childTnLst>
                          </p:cTn>
                        </p:par>
                        <p:par>
                          <p:cTn id="16" fill="hold">
                            <p:stCondLst>
                              <p:cond delay="6000"/>
                            </p:stCondLst>
                            <p:childTnLst>
                              <p:par>
                                <p:cTn id="17" presetID="22" presetClass="entr" presetSubtype="2"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2000"/>
                                        <p:tgtEl>
                                          <p:spTgt spid="18"/>
                                        </p:tgtEl>
                                      </p:cBhvr>
                                    </p:animEffect>
                                  </p:childTnLst>
                                </p:cTn>
                              </p:par>
                            </p:childTnLst>
                          </p:cTn>
                        </p:par>
                        <p:par>
                          <p:cTn id="20" fill="hold">
                            <p:stCondLst>
                              <p:cond delay="8000"/>
                            </p:stCondLst>
                            <p:childTnLst>
                              <p:par>
                                <p:cTn id="21" presetID="22" presetClass="entr" presetSubtype="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2000"/>
                                        <p:tgtEl>
                                          <p:spTgt spid="19"/>
                                        </p:tgtEl>
                                      </p:cBhvr>
                                    </p:animEffect>
                                  </p:childTnLst>
                                </p:cTn>
                              </p:par>
                            </p:childTnLst>
                          </p:cTn>
                        </p:par>
                        <p:par>
                          <p:cTn id="24" fill="hold">
                            <p:stCondLst>
                              <p:cond delay="10000"/>
                            </p:stCondLst>
                            <p:childTnLst>
                              <p:par>
                                <p:cTn id="25" presetID="22" presetClass="entr" presetSubtype="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2000"/>
                                        <p:tgtEl>
                                          <p:spTgt spid="21"/>
                                        </p:tgtEl>
                                      </p:cBhvr>
                                    </p:animEffect>
                                  </p:childTnLst>
                                </p:cTn>
                              </p:par>
                            </p:childTnLst>
                          </p:cTn>
                        </p:par>
                        <p:par>
                          <p:cTn id="28" fill="hold">
                            <p:stCondLst>
                              <p:cond delay="12000"/>
                            </p:stCondLst>
                            <p:childTnLst>
                              <p:par>
                                <p:cTn id="29" presetID="2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2000"/>
                                        <p:tgtEl>
                                          <p:spTgt spid="22"/>
                                        </p:tgtEl>
                                      </p:cBhvr>
                                    </p:animEffect>
                                  </p:childTnLst>
                                </p:cTn>
                              </p:par>
                            </p:childTnLst>
                          </p:cTn>
                        </p:par>
                        <p:par>
                          <p:cTn id="32" fill="hold">
                            <p:stCondLst>
                              <p:cond delay="14000"/>
                            </p:stCondLst>
                            <p:childTnLst>
                              <p:par>
                                <p:cTn id="33" presetID="2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1" grpId="0" animBg="1"/>
      <p:bldP spid="22" grpId="0" animBg="1"/>
      <p:bldP spid="23"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914400"/>
          </a:xfrm>
        </p:spPr>
        <p:txBody>
          <a:bodyPr/>
          <a:lstStyle/>
          <a:p>
            <a:pPr eaLnBrk="1" hangingPunct="1">
              <a:defRPr/>
            </a:pPr>
            <a:r>
              <a:rPr lang="en-US" sz="2400" b="1" dirty="0" smtClean="0">
                <a:ea typeface="+mn-ea"/>
                <a:cs typeface="+mn-cs"/>
              </a:rPr>
              <a:t/>
            </a:r>
            <a:br>
              <a:rPr lang="en-US" sz="2400" b="1" dirty="0" smtClean="0">
                <a:ea typeface="+mn-ea"/>
                <a:cs typeface="+mn-cs"/>
              </a:rPr>
            </a:br>
            <a:r>
              <a:rPr lang="en-US" sz="2400" b="1" dirty="0" smtClean="0">
                <a:ea typeface="+mn-ea"/>
                <a:cs typeface="+mn-cs"/>
              </a:rPr>
              <a:t/>
            </a:r>
            <a:br>
              <a:rPr lang="en-US" sz="2400" b="1" dirty="0" smtClean="0">
                <a:ea typeface="+mn-ea"/>
                <a:cs typeface="+mn-cs"/>
              </a:rPr>
            </a:br>
            <a:r>
              <a:rPr lang="en-US" sz="2400" b="1" dirty="0" smtClean="0">
                <a:ea typeface="+mn-ea"/>
                <a:cs typeface="+mn-cs"/>
              </a:rPr>
              <a:t/>
            </a:r>
            <a:br>
              <a:rPr lang="en-US" sz="2400" b="1" dirty="0" smtClean="0">
                <a:ea typeface="+mn-ea"/>
                <a:cs typeface="+mn-cs"/>
              </a:rPr>
            </a:br>
            <a:r>
              <a:rPr lang="en-US" sz="3200" b="1" dirty="0" smtClean="0">
                <a:latin typeface="Times New Roman" pitchFamily="18" charset="0"/>
                <a:ea typeface="+mn-ea"/>
                <a:cs typeface="Times New Roman" pitchFamily="18" charset="0"/>
              </a:rPr>
              <a:t>Western Madera  and Merced County Subsidence Study</a:t>
            </a:r>
            <a:br>
              <a:rPr lang="en-US" sz="3200" b="1" dirty="0" smtClean="0">
                <a:latin typeface="Times New Roman" pitchFamily="18" charset="0"/>
                <a:ea typeface="+mn-ea"/>
                <a:cs typeface="Times New Roman" pitchFamily="18" charset="0"/>
              </a:rPr>
            </a:br>
            <a:r>
              <a:rPr lang="en-US" sz="3200" b="1" dirty="0" smtClean="0">
                <a:latin typeface="Times New Roman" pitchFamily="18" charset="0"/>
                <a:ea typeface="+mn-ea"/>
                <a:cs typeface="Times New Roman" pitchFamily="18" charset="0"/>
              </a:rPr>
              <a:t>Long Term Solutions</a:t>
            </a:r>
            <a:r>
              <a:rPr lang="en-US" sz="3200" b="1" dirty="0" smtClean="0">
                <a:latin typeface="Times New Roman" pitchFamily="18" charset="0"/>
                <a:cs typeface="Times New Roman" pitchFamily="18" charset="0"/>
              </a:rPr>
              <a:t> </a:t>
            </a:r>
            <a:r>
              <a:rPr lang="en-US" sz="2800" b="1" dirty="0" smtClean="0"/>
              <a:t/>
            </a:r>
            <a:br>
              <a:rPr lang="en-US" sz="2800" b="1" dirty="0" smtClean="0"/>
            </a:br>
            <a:r>
              <a:rPr lang="en-US" sz="2400" b="1" dirty="0" smtClean="0">
                <a:ea typeface="+mn-ea"/>
                <a:cs typeface="+mn-cs"/>
              </a:rPr>
              <a:t/>
            </a:r>
            <a:br>
              <a:rPr lang="en-US" sz="2400" b="1" dirty="0" smtClean="0">
                <a:ea typeface="+mn-ea"/>
                <a:cs typeface="+mn-cs"/>
              </a:rPr>
            </a:br>
            <a:r>
              <a:rPr lang="en-US" sz="2000" u="sng" dirty="0" smtClean="0"/>
              <a:t>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EB870F34-3A60-49DA-8AF4-A27E527D8980}" type="slidenum">
              <a:rPr lang="en-US" smtClean="0">
                <a:solidFill>
                  <a:prstClr val="black">
                    <a:tint val="75000"/>
                  </a:prstClr>
                </a:solidFill>
              </a:rPr>
              <a:pPr>
                <a:defRPr/>
              </a:pPr>
              <a:t>29</a:t>
            </a:fld>
            <a:endParaRPr lang="en-US" dirty="0">
              <a:solidFill>
                <a:prstClr val="black">
                  <a:tint val="75000"/>
                </a:prstClr>
              </a:solidFill>
            </a:endParaRPr>
          </a:p>
        </p:txBody>
      </p:sp>
      <p:sp>
        <p:nvSpPr>
          <p:cNvPr id="6" name="Content Placeholder 2"/>
          <p:cNvSpPr>
            <a:spLocks noGrp="1"/>
          </p:cNvSpPr>
          <p:nvPr>
            <p:ph idx="1"/>
          </p:nvPr>
        </p:nvSpPr>
        <p:spPr>
          <a:xfrm>
            <a:off x="381000" y="1676400"/>
            <a:ext cx="8763000" cy="3505200"/>
          </a:xfrm>
        </p:spPr>
        <p:txBody>
          <a:bodyPr/>
          <a:lstStyle/>
          <a:p>
            <a:pPr marL="566738" lvl="1">
              <a:spcBef>
                <a:spcPts val="0"/>
              </a:spcBef>
              <a:spcAft>
                <a:spcPts val="0"/>
              </a:spcAft>
              <a:buClr>
                <a:srgbClr val="FFFF66"/>
              </a:buClr>
              <a:defRPr/>
            </a:pPr>
            <a:r>
              <a:rPr lang="en-US" sz="2600" dirty="0" smtClean="0">
                <a:effectLst>
                  <a:outerShdw blurRad="38100" dist="38100" dir="2700000" algn="tl">
                    <a:srgbClr val="000000">
                      <a:alpha val="43137"/>
                    </a:srgbClr>
                  </a:outerShdw>
                </a:effectLst>
                <a:latin typeface="Times New Roman" pitchFamily="18" charset="0"/>
                <a:ea typeface="Verdana" pitchFamily="34" charset="0"/>
                <a:cs typeface="Times New Roman" pitchFamily="18" charset="0"/>
              </a:rPr>
              <a:t>Import water at Sack Dam.</a:t>
            </a:r>
          </a:p>
          <a:p>
            <a:pPr marL="566738" lvl="1">
              <a:spcBef>
                <a:spcPts val="0"/>
              </a:spcBef>
              <a:spcAft>
                <a:spcPts val="0"/>
              </a:spcAft>
              <a:buClr>
                <a:srgbClr val="FFFF66"/>
              </a:buClr>
              <a:defRPr/>
            </a:pPr>
            <a:r>
              <a:rPr lang="en-US" sz="2600" dirty="0" smtClean="0">
                <a:effectLst>
                  <a:outerShdw blurRad="38100" dist="38100" dir="2700000" algn="tl">
                    <a:srgbClr val="000000">
                      <a:alpha val="43137"/>
                    </a:srgbClr>
                  </a:outerShdw>
                </a:effectLst>
                <a:latin typeface="Times New Roman" pitchFamily="18" charset="0"/>
                <a:ea typeface="Verdana" pitchFamily="34" charset="0"/>
                <a:cs typeface="Times New Roman" pitchFamily="18" charset="0"/>
              </a:rPr>
              <a:t>Continue grower-driven process to revive existing districts.</a:t>
            </a:r>
          </a:p>
          <a:p>
            <a:pPr marL="566738" lvl="1">
              <a:spcBef>
                <a:spcPts val="0"/>
              </a:spcBef>
              <a:spcAft>
                <a:spcPts val="0"/>
              </a:spcAft>
              <a:buClr>
                <a:srgbClr val="FFFF66"/>
              </a:buClr>
              <a:defRPr/>
            </a:pPr>
            <a:r>
              <a:rPr lang="en-US" sz="2600" dirty="0" smtClean="0">
                <a:effectLst>
                  <a:outerShdw blurRad="38100" dist="38100" dir="2700000" algn="tl">
                    <a:srgbClr val="000000">
                      <a:alpha val="43137"/>
                    </a:srgbClr>
                  </a:outerShdw>
                </a:effectLst>
                <a:latin typeface="Times New Roman" pitchFamily="18" charset="0"/>
                <a:ea typeface="Verdana" pitchFamily="34" charset="0"/>
                <a:cs typeface="Times New Roman" pitchFamily="18" charset="0"/>
              </a:rPr>
              <a:t> Develop Groundwater Bank for use on overlying land.</a:t>
            </a:r>
          </a:p>
          <a:p>
            <a:pPr marL="566738" lvl="1">
              <a:spcBef>
                <a:spcPts val="600"/>
              </a:spcBef>
              <a:buClr>
                <a:srgbClr val="FFFF66"/>
              </a:buClr>
              <a:defRPr/>
            </a:pPr>
            <a:r>
              <a:rPr lang="en-US" sz="2600" dirty="0" smtClean="0">
                <a:effectLst>
                  <a:outerShdw blurRad="38100" dist="38100" dir="2700000" algn="tl">
                    <a:srgbClr val="000000">
                      <a:alpha val="43137"/>
                    </a:srgbClr>
                  </a:outerShdw>
                </a:effectLst>
                <a:latin typeface="Times New Roman" pitchFamily="18" charset="0"/>
                <a:ea typeface="Verdana" pitchFamily="34" charset="0"/>
                <a:cs typeface="Times New Roman" pitchFamily="18" charset="0"/>
              </a:rPr>
              <a:t>Replace deep wells with shallow aquifer wells. </a:t>
            </a:r>
          </a:p>
          <a:p>
            <a:pPr marL="566738" lvl="1">
              <a:spcBef>
                <a:spcPts val="600"/>
              </a:spcBef>
              <a:buClr>
                <a:srgbClr val="FFFF66"/>
              </a:buClr>
              <a:defRPr/>
            </a:pPr>
            <a:r>
              <a:rPr lang="en-US" sz="2600" dirty="0" smtClean="0">
                <a:effectLst>
                  <a:outerShdw blurRad="38100" dist="38100" dir="2700000" algn="tl">
                    <a:srgbClr val="000000">
                      <a:alpha val="43137"/>
                    </a:srgbClr>
                  </a:outerShdw>
                </a:effectLst>
                <a:latin typeface="Times New Roman" pitchFamily="18" charset="0"/>
                <a:ea typeface="Verdana" pitchFamily="34" charset="0"/>
                <a:cs typeface="Times New Roman" pitchFamily="18" charset="0"/>
              </a:rPr>
              <a:t>Construct internal conveyance infrastructure improvements.</a:t>
            </a:r>
          </a:p>
          <a:p>
            <a:pPr marL="566738" lvl="1">
              <a:spcBef>
                <a:spcPts val="600"/>
              </a:spcBef>
              <a:buClr>
                <a:srgbClr val="FFFF66"/>
              </a:buClr>
              <a:defRPr/>
            </a:pPr>
            <a:r>
              <a:rPr lang="en-US" sz="2600" dirty="0" smtClean="0">
                <a:effectLst>
                  <a:outerShdw blurRad="38100" dist="38100" dir="2700000" algn="tl">
                    <a:srgbClr val="000000">
                      <a:alpha val="43137"/>
                    </a:srgbClr>
                  </a:outerShdw>
                </a:effectLst>
                <a:latin typeface="Times New Roman" pitchFamily="18" charset="0"/>
                <a:ea typeface="Verdana" pitchFamily="34" charset="0"/>
                <a:cs typeface="Times New Roman" pitchFamily="18" charset="0"/>
              </a:rPr>
              <a:t>Keep Merced and Madera Counties, and others informed. </a:t>
            </a:r>
          </a:p>
        </p:txBody>
      </p:sp>
      <p:pic>
        <p:nvPicPr>
          <p:cNvPr id="21509" name="Picture 2" descr="Clayton WD and Triangle T Property-Annexation2"/>
          <p:cNvPicPr>
            <a:picLocks noChangeAspect="1" noChangeArrowheads="1"/>
          </p:cNvPicPr>
          <p:nvPr/>
        </p:nvPicPr>
        <p:blipFill>
          <a:blip r:embed="rId2" cstate="print"/>
          <a:srcRect/>
          <a:stretch>
            <a:fillRect/>
          </a:stretch>
        </p:blipFill>
        <p:spPr bwMode="auto">
          <a:xfrm>
            <a:off x="0" y="5162550"/>
            <a:ext cx="1676400" cy="1695450"/>
          </a:xfrm>
          <a:prstGeom prst="rect">
            <a:avLst/>
          </a:prstGeom>
          <a:noFill/>
          <a:ln w="9525">
            <a:noFill/>
            <a:miter lim="800000"/>
            <a:headEnd/>
            <a:tailEnd/>
          </a:ln>
        </p:spPr>
      </p:pic>
      <p:pic>
        <p:nvPicPr>
          <p:cNvPr id="21510" name="Picture 7"/>
          <p:cNvPicPr>
            <a:picLocks noChangeAspect="1" noChangeArrowheads="1"/>
          </p:cNvPicPr>
          <p:nvPr/>
        </p:nvPicPr>
        <p:blipFill>
          <a:blip r:embed="rId3" cstate="print"/>
          <a:srcRect/>
          <a:stretch>
            <a:fillRect/>
          </a:stretch>
        </p:blipFill>
        <p:spPr bwMode="auto">
          <a:xfrm>
            <a:off x="2057400" y="5368925"/>
            <a:ext cx="2009775" cy="1489075"/>
          </a:xfrm>
          <a:prstGeom prst="rect">
            <a:avLst/>
          </a:prstGeom>
          <a:noFill/>
          <a:ln w="9525">
            <a:noFill/>
            <a:miter lim="800000"/>
            <a:headEnd/>
            <a:tailEnd/>
          </a:ln>
        </p:spPr>
      </p:pic>
      <p:pic>
        <p:nvPicPr>
          <p:cNvPr id="21511" name="Picture 8" descr="PIC00006"/>
          <p:cNvPicPr>
            <a:picLocks noChangeAspect="1" noChangeArrowheads="1"/>
          </p:cNvPicPr>
          <p:nvPr/>
        </p:nvPicPr>
        <p:blipFill>
          <a:blip r:embed="rId4" cstate="print"/>
          <a:srcRect/>
          <a:stretch>
            <a:fillRect/>
          </a:stretch>
        </p:blipFill>
        <p:spPr bwMode="auto">
          <a:xfrm>
            <a:off x="7134225" y="5454650"/>
            <a:ext cx="2009775" cy="1403350"/>
          </a:xfrm>
          <a:prstGeom prst="rect">
            <a:avLst/>
          </a:prstGeom>
          <a:noFill/>
          <a:ln w="9525">
            <a:noFill/>
            <a:miter lim="800000"/>
            <a:headEnd/>
            <a:tailEnd/>
          </a:ln>
        </p:spPr>
      </p:pic>
      <p:pic>
        <p:nvPicPr>
          <p:cNvPr id="21512" name="Picture 4" descr="10 - Lion Farms Application Existing Takeout.jpg"/>
          <p:cNvPicPr>
            <a:picLocks noChangeAspect="1"/>
          </p:cNvPicPr>
          <p:nvPr/>
        </p:nvPicPr>
        <p:blipFill>
          <a:blip r:embed="rId5" cstate="print"/>
          <a:srcRect/>
          <a:stretch>
            <a:fillRect/>
          </a:stretch>
        </p:blipFill>
        <p:spPr bwMode="auto">
          <a:xfrm>
            <a:off x="4495800" y="5211763"/>
            <a:ext cx="2133600" cy="1646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7EBC6629-6124-4DE6-ABD1-53DC590AE002}" type="slidenum">
              <a:rPr lang="en-US" sz="1400">
                <a:latin typeface="+mn-lt"/>
              </a:rPr>
              <a:pPr algn="r">
                <a:defRPr/>
              </a:pPr>
              <a:t>3</a:t>
            </a:fld>
            <a:endParaRPr lang="en-US" sz="1400">
              <a:latin typeface="+mn-lt"/>
            </a:endParaRPr>
          </a:p>
        </p:txBody>
      </p:sp>
      <p:sp>
        <p:nvSpPr>
          <p:cNvPr id="40962" name="Rectangle 2"/>
          <p:cNvSpPr>
            <a:spLocks noGrp="1" noChangeArrowheads="1"/>
          </p:cNvSpPr>
          <p:nvPr>
            <p:ph type="title" idx="4294967295"/>
          </p:nvPr>
        </p:nvSpPr>
        <p:spPr>
          <a:xfrm>
            <a:off x="0" y="274638"/>
            <a:ext cx="9144000" cy="1066800"/>
          </a:xfrm>
        </p:spPr>
        <p:txBody>
          <a:bodyPr/>
          <a:lstStyle/>
          <a:p>
            <a:pPr eaLnBrk="1" hangingPunct="1">
              <a:defRPr/>
            </a:pPr>
            <a:r>
              <a:rPr lang="en-US" sz="4000" dirty="0" smtClean="0"/>
              <a:t>The Exchange Contract -  </a:t>
            </a:r>
            <a:br>
              <a:rPr lang="en-US" sz="4000" dirty="0" smtClean="0"/>
            </a:br>
            <a:r>
              <a:rPr lang="en-US" sz="4000" dirty="0" smtClean="0"/>
              <a:t>What is it Anyway?</a:t>
            </a:r>
            <a:br>
              <a:rPr lang="en-US" sz="4000" dirty="0" smtClean="0"/>
            </a:br>
            <a:endParaRPr lang="en-US" sz="800" dirty="0" smtClean="0"/>
          </a:p>
        </p:txBody>
      </p:sp>
      <p:sp>
        <p:nvSpPr>
          <p:cNvPr id="40963" name="Rectangle 3"/>
          <p:cNvSpPr>
            <a:spLocks noGrp="1" noChangeArrowheads="1"/>
          </p:cNvSpPr>
          <p:nvPr>
            <p:ph type="body" idx="4294967295"/>
          </p:nvPr>
        </p:nvSpPr>
        <p:spPr>
          <a:xfrm>
            <a:off x="0" y="1600200"/>
            <a:ext cx="8382000" cy="4953000"/>
          </a:xfrm>
        </p:spPr>
        <p:txBody>
          <a:bodyPr/>
          <a:lstStyle/>
          <a:p>
            <a:pPr marL="381000" indent="-381000" eaLnBrk="1" hangingPunct="1">
              <a:defRPr/>
            </a:pPr>
            <a:r>
              <a:rPr lang="en-US" dirty="0" smtClean="0"/>
              <a:t>The corner stone for the Development of the CVP ( Friant Dam, Shasta Dam, DMC)</a:t>
            </a:r>
          </a:p>
          <a:p>
            <a:pPr marL="381000" indent="-381000" eaLnBrk="1" hangingPunct="1">
              <a:defRPr/>
            </a:pPr>
            <a:r>
              <a:rPr lang="en-US" dirty="0" smtClean="0"/>
              <a:t>Two documents were signed in 1939:</a:t>
            </a:r>
          </a:p>
          <a:p>
            <a:pPr marL="800100" lvl="1" indent="-342900" eaLnBrk="1" hangingPunct="1">
              <a:buFont typeface="Wingdings" pitchFamily="2" charset="2"/>
              <a:buNone/>
              <a:defRPr/>
            </a:pPr>
            <a:r>
              <a:rPr lang="en-US" b="1" dirty="0" smtClean="0"/>
              <a:t>1.</a:t>
            </a:r>
            <a:r>
              <a:rPr lang="en-US" b="1" dirty="0" smtClean="0">
                <a:solidFill>
                  <a:srgbClr val="FFC000"/>
                </a:solidFill>
              </a:rPr>
              <a:t>	</a:t>
            </a:r>
            <a:r>
              <a:rPr lang="en-US" dirty="0" smtClean="0"/>
              <a:t>Exchange Contract</a:t>
            </a:r>
          </a:p>
          <a:p>
            <a:pPr marL="1219200" lvl="2" indent="-304800" eaLnBrk="1" hangingPunct="1">
              <a:defRPr/>
            </a:pPr>
            <a:r>
              <a:rPr lang="en-US" dirty="0" smtClean="0"/>
              <a:t>Monthly Delivery Limits, Flow Limits, Water Quality Criteria, Water Supply( Shasta) Criteria [ We operate under the 1967 Second Amended Contract]  </a:t>
            </a:r>
          </a:p>
          <a:p>
            <a:pPr marL="800100" lvl="1" indent="-342900" eaLnBrk="1" hangingPunct="1">
              <a:buFont typeface="Wingdings" pitchFamily="2" charset="2"/>
              <a:buNone/>
              <a:defRPr/>
            </a:pPr>
            <a:r>
              <a:rPr lang="en-US" b="1" dirty="0" smtClean="0"/>
              <a:t>2.</a:t>
            </a:r>
            <a:r>
              <a:rPr lang="en-US" b="1" dirty="0" smtClean="0">
                <a:solidFill>
                  <a:srgbClr val="FFC000"/>
                </a:solidFill>
              </a:rPr>
              <a:t>	</a:t>
            </a:r>
            <a:r>
              <a:rPr lang="en-US" dirty="0" smtClean="0"/>
              <a:t>Purchase Contract</a:t>
            </a:r>
          </a:p>
          <a:p>
            <a:pPr marL="1219200" lvl="2" indent="-304800" eaLnBrk="1" hangingPunct="1">
              <a:defRPr/>
            </a:pPr>
            <a:r>
              <a:rPr lang="en-US" dirty="0" smtClean="0"/>
              <a:t>Conveyed high flow rights, reserved low flow rights, We have our senior water rights on the San Joaquin River</a:t>
            </a:r>
          </a:p>
          <a:p>
            <a:pPr marL="800100" lvl="1" indent="-342900" eaLnBrk="1" hangingPunct="1">
              <a:defRPr/>
            </a:pPr>
            <a:endParaRPr lang="en-US" dirty="0" smtClean="0"/>
          </a:p>
          <a:p>
            <a:pPr marL="800100" lvl="1" indent="-342900" eaLnBrk="1" hangingPunct="1">
              <a:defRPr/>
            </a:pPr>
            <a:endParaRPr lang="en-US" dirty="0" smtClean="0"/>
          </a:p>
          <a:p>
            <a:pPr marL="381000" indent="-381000" eaLnBrk="1" hangingPunct="1">
              <a:defRPr/>
            </a:pPr>
            <a:endParaRPr lang="en-US" dirty="0" smtClean="0"/>
          </a:p>
          <a:p>
            <a:pPr marL="381000" indent="-381000" eaLnBrk="1" hangingPunct="1">
              <a:defRPr/>
            </a:pPr>
            <a:endParaRPr lang="en-US" dirty="0" smtClean="0"/>
          </a:p>
          <a:p>
            <a:pPr marL="381000" indent="-381000" eaLnBrk="1" hangingPunct="1">
              <a:defRPr/>
            </a:pPr>
            <a:endParaRPr lang="en-US" dirty="0" smtClean="0"/>
          </a:p>
          <a:p>
            <a:pPr marL="800100" lvl="1" indent="-342900" eaLnBrk="1" hangingPunct="1">
              <a:buFont typeface="Wingdings" pitchFamily="2" charset="2"/>
              <a:buNone/>
              <a:defRPr/>
            </a:pPr>
            <a:endParaRPr lang="en-US" dirty="0" smtClean="0"/>
          </a:p>
          <a:p>
            <a:pPr marL="800100" lvl="1" indent="-342900" eaLnBrk="1" hangingPunct="1">
              <a:buFont typeface="Wingdings" pitchFamily="2" charset="2"/>
              <a:buNone/>
              <a:defRPr/>
            </a:pPr>
            <a:endParaRPr lang="en-US" dirty="0" smtClean="0"/>
          </a:p>
        </p:txBody>
      </p:sp>
      <p:sp>
        <p:nvSpPr>
          <p:cNvPr id="15365" name="Line 4"/>
          <p:cNvSpPr>
            <a:spLocks noChangeShapeType="1"/>
          </p:cNvSpPr>
          <p:nvPr/>
        </p:nvSpPr>
        <p:spPr bwMode="auto">
          <a:xfrm>
            <a:off x="685800" y="1447800"/>
            <a:ext cx="8077200" cy="0"/>
          </a:xfrm>
          <a:prstGeom prst="line">
            <a:avLst/>
          </a:prstGeom>
          <a:noFill/>
          <a:ln w="76200">
            <a:solidFill>
              <a:schemeClr val="accent2"/>
            </a:solidFill>
            <a:round/>
            <a:headEnd/>
            <a:tailEnd/>
          </a:ln>
        </p:spPr>
        <p:txBody>
          <a:bodyPr/>
          <a:lstStyle/>
          <a:p>
            <a:endParaRPr lang="en-US"/>
          </a:p>
        </p:txBody>
      </p:sp>
      <p:pic>
        <p:nvPicPr>
          <p:cNvPr id="6" name="Picture 36" descr="C:\Documents and Settings\riger\My Documents\Rick Laptop Backup\BC Class on Water History\Spring 2011\Photos for slides\shasta_dam.jpg"/>
          <p:cNvPicPr>
            <a:picLocks noChangeAspect="1" noChangeArrowheads="1"/>
          </p:cNvPicPr>
          <p:nvPr/>
        </p:nvPicPr>
        <p:blipFill>
          <a:blip r:embed="rId3" cstate="screen"/>
          <a:srcRect/>
          <a:stretch>
            <a:fillRect/>
          </a:stretch>
        </p:blipFill>
        <p:spPr bwMode="auto">
          <a:xfrm>
            <a:off x="304800" y="152400"/>
            <a:ext cx="1600200" cy="1552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9" descr="friant_dam aerial from downstream"/>
          <p:cNvPicPr>
            <a:picLocks noChangeAspect="1" noChangeArrowheads="1"/>
          </p:cNvPicPr>
          <p:nvPr/>
        </p:nvPicPr>
        <p:blipFill>
          <a:blip r:embed="rId4" cstate="screen"/>
          <a:srcRect/>
          <a:stretch>
            <a:fillRect/>
          </a:stretch>
        </p:blipFill>
        <p:spPr bwMode="auto">
          <a:xfrm>
            <a:off x="6934200" y="152400"/>
            <a:ext cx="2209800" cy="1389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8400"/>
            <a:ext cx="1905000" cy="457200"/>
          </a:xfrm>
        </p:spPr>
        <p:txBody>
          <a:bodyPr anchor="t"/>
          <a:lstStyle/>
          <a:p>
            <a:pPr>
              <a:defRPr/>
            </a:pPr>
            <a:fld id="{6B821803-DB1F-4D5F-B591-FBE521D80B62}" type="slidenum">
              <a:rPr lang="en-US" sz="1400">
                <a:solidFill>
                  <a:prstClr val="black">
                    <a:tint val="75000"/>
                  </a:prstClr>
                </a:solidFill>
              </a:rPr>
              <a:pPr>
                <a:defRPr/>
              </a:pPr>
              <a:t>30</a:t>
            </a:fld>
            <a:endParaRPr lang="en-US" sz="1400">
              <a:solidFill>
                <a:prstClr val="black">
                  <a:tint val="75000"/>
                </a:prstClr>
              </a:solidFill>
            </a:endParaRPr>
          </a:p>
        </p:txBody>
      </p:sp>
      <p:sp>
        <p:nvSpPr>
          <p:cNvPr id="20483" name="Title 1"/>
          <p:cNvSpPr>
            <a:spLocks noGrp="1"/>
          </p:cNvSpPr>
          <p:nvPr>
            <p:ph type="title" idx="4294967295"/>
          </p:nvPr>
        </p:nvSpPr>
        <p:spPr>
          <a:xfrm>
            <a:off x="0" y="0"/>
            <a:ext cx="9144000" cy="1752600"/>
          </a:xfrm>
        </p:spPr>
        <p:txBody>
          <a:bodyPr/>
          <a:lstStyle/>
          <a:p>
            <a:pPr eaLnBrk="1" hangingPunct="1"/>
            <a:r>
              <a:rPr lang="en-US" smtClean="0"/>
              <a:t>CONTACT INFORMATION:</a:t>
            </a:r>
          </a:p>
        </p:txBody>
      </p:sp>
      <p:sp>
        <p:nvSpPr>
          <p:cNvPr id="20484" name="Content Placeholder 2"/>
          <p:cNvSpPr>
            <a:spLocks noGrp="1"/>
          </p:cNvSpPr>
          <p:nvPr>
            <p:ph idx="4294967295"/>
          </p:nvPr>
        </p:nvSpPr>
        <p:spPr>
          <a:xfrm>
            <a:off x="533400" y="1828800"/>
            <a:ext cx="7772400" cy="5029200"/>
          </a:xfrm>
        </p:spPr>
        <p:txBody>
          <a:bodyPr/>
          <a:lstStyle/>
          <a:p>
            <a:pPr algn="ctr" eaLnBrk="1" hangingPunct="1">
              <a:spcBef>
                <a:spcPct val="0"/>
              </a:spcBef>
              <a:buFont typeface="Wingdings" pitchFamily="2" charset="2"/>
              <a:buNone/>
            </a:pPr>
            <a:r>
              <a:rPr lang="en-US" sz="3600" dirty="0" smtClean="0"/>
              <a:t>San Joaquin River Exchange Contractors </a:t>
            </a:r>
          </a:p>
          <a:p>
            <a:pPr algn="ctr" eaLnBrk="1" hangingPunct="1">
              <a:spcBef>
                <a:spcPct val="0"/>
              </a:spcBef>
              <a:buFont typeface="Wingdings" pitchFamily="2" charset="2"/>
              <a:buNone/>
            </a:pPr>
            <a:r>
              <a:rPr lang="en-US" sz="3600" dirty="0" smtClean="0"/>
              <a:t>Water Authority</a:t>
            </a:r>
          </a:p>
          <a:p>
            <a:pPr algn="ctr" eaLnBrk="1" hangingPunct="1">
              <a:spcBef>
                <a:spcPct val="0"/>
              </a:spcBef>
              <a:buFont typeface="Wingdings" pitchFamily="2" charset="2"/>
              <a:buNone/>
            </a:pPr>
            <a:endParaRPr lang="en-US" sz="1400" dirty="0" smtClean="0">
              <a:solidFill>
                <a:srgbClr val="FFC000"/>
              </a:solidFill>
            </a:endParaRPr>
          </a:p>
          <a:p>
            <a:pPr algn="ctr" eaLnBrk="1" hangingPunct="1">
              <a:spcBef>
                <a:spcPct val="0"/>
              </a:spcBef>
              <a:buFont typeface="Wingdings" pitchFamily="2" charset="2"/>
              <a:buNone/>
            </a:pPr>
            <a:r>
              <a:rPr lang="en-US" sz="2800" dirty="0" smtClean="0"/>
              <a:t>541 H Street/P.O. Box 2115</a:t>
            </a:r>
          </a:p>
          <a:p>
            <a:pPr algn="ctr" eaLnBrk="1" hangingPunct="1">
              <a:spcBef>
                <a:spcPct val="0"/>
              </a:spcBef>
              <a:buFont typeface="Wingdings" pitchFamily="2" charset="2"/>
              <a:buNone/>
            </a:pPr>
            <a:r>
              <a:rPr lang="en-US" sz="2800" dirty="0" smtClean="0"/>
              <a:t>Los Banos, CA  93635</a:t>
            </a:r>
          </a:p>
          <a:p>
            <a:pPr algn="ctr" eaLnBrk="1" hangingPunct="1">
              <a:spcBef>
                <a:spcPct val="0"/>
              </a:spcBef>
              <a:buFont typeface="Wingdings" pitchFamily="2" charset="2"/>
              <a:buNone/>
            </a:pPr>
            <a:r>
              <a:rPr lang="en-US" sz="2800" dirty="0" smtClean="0"/>
              <a:t>(209) 827-8616</a:t>
            </a:r>
          </a:p>
          <a:p>
            <a:pPr algn="ctr" eaLnBrk="1" hangingPunct="1">
              <a:spcBef>
                <a:spcPct val="0"/>
              </a:spcBef>
              <a:buFont typeface="Wingdings" pitchFamily="2" charset="2"/>
              <a:buNone/>
            </a:pPr>
            <a:r>
              <a:rPr lang="en-US" sz="2800" dirty="0" smtClean="0"/>
              <a:t>Steve Chedester, Executive Director</a:t>
            </a:r>
          </a:p>
          <a:p>
            <a:pPr algn="ctr" eaLnBrk="1" hangingPunct="1">
              <a:spcBef>
                <a:spcPct val="0"/>
              </a:spcBef>
              <a:buFont typeface="Wingdings" pitchFamily="2" charset="2"/>
              <a:buNone/>
            </a:pPr>
            <a:r>
              <a:rPr lang="en-US" sz="2800" dirty="0" smtClean="0"/>
              <a:t>Email:  schedester@sjrecwa.net</a:t>
            </a:r>
            <a:endParaRPr lang="en-US" sz="2800" dirty="0" smtClean="0">
              <a:solidFill>
                <a:schemeClr val="accent2"/>
              </a:solidFill>
            </a:endParaRPr>
          </a:p>
          <a:p>
            <a:pPr algn="ctr" eaLnBrk="1" hangingPunct="1">
              <a:spcBef>
                <a:spcPct val="0"/>
              </a:spcBef>
              <a:buFont typeface="Wingdings" pitchFamily="2" charset="2"/>
              <a:buNone/>
            </a:pPr>
            <a:r>
              <a:rPr lang="en-US" sz="2800" dirty="0" smtClean="0"/>
              <a:t>Website:  www.sjrecwa.net</a:t>
            </a:r>
          </a:p>
          <a:p>
            <a:pPr algn="ctr" eaLnBrk="1" hangingPunct="1">
              <a:buFont typeface="Wingdings" pitchFamily="2" charset="2"/>
              <a:buNone/>
            </a:pPr>
            <a:endParaRPr lang="en-US" dirty="0" smtClean="0"/>
          </a:p>
        </p:txBody>
      </p:sp>
      <p:sp>
        <p:nvSpPr>
          <p:cNvPr id="20485" name="Line 4"/>
          <p:cNvSpPr>
            <a:spLocks noChangeShapeType="1"/>
          </p:cNvSpPr>
          <p:nvPr/>
        </p:nvSpPr>
        <p:spPr bwMode="auto">
          <a:xfrm>
            <a:off x="685800" y="1600200"/>
            <a:ext cx="8077200" cy="0"/>
          </a:xfrm>
          <a:prstGeom prst="line">
            <a:avLst/>
          </a:prstGeom>
          <a:noFill/>
          <a:ln w="76200">
            <a:solidFill>
              <a:schemeClr val="accent2"/>
            </a:solidFill>
            <a:round/>
            <a:headEnd/>
            <a:tailEnd/>
          </a:ln>
        </p:spPr>
        <p:txBody>
          <a:bodyPr/>
          <a:lstStyle/>
          <a:p>
            <a:endParaRPr lang="en-US" sz="1800" smtClean="0">
              <a:solidFill>
                <a:prstClr val="black"/>
              </a:solidFill>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248400"/>
            <a:ext cx="1905000" cy="457200"/>
          </a:xfrm>
        </p:spPr>
        <p:txBody>
          <a:bodyPr anchor="t"/>
          <a:lstStyle/>
          <a:p>
            <a:pPr>
              <a:defRPr/>
            </a:pPr>
            <a:fld id="{5038A0A2-E098-4F9D-A515-694CAD8B21DD}" type="slidenum">
              <a:rPr lang="en-US" sz="1400">
                <a:latin typeface="+mn-lt"/>
              </a:rPr>
              <a:pPr>
                <a:defRPr/>
              </a:pPr>
              <a:t>4</a:t>
            </a:fld>
            <a:endParaRPr lang="en-US" sz="1400">
              <a:latin typeface="+mn-lt"/>
            </a:endParaRPr>
          </a:p>
        </p:txBody>
      </p:sp>
      <p:sp>
        <p:nvSpPr>
          <p:cNvPr id="38914" name="Rectangle 2"/>
          <p:cNvSpPr>
            <a:spLocks noGrp="1" noChangeArrowheads="1"/>
          </p:cNvSpPr>
          <p:nvPr>
            <p:ph type="title" idx="4294967295"/>
          </p:nvPr>
        </p:nvSpPr>
        <p:spPr>
          <a:xfrm>
            <a:off x="0" y="0"/>
            <a:ext cx="9144000" cy="1066800"/>
          </a:xfrm>
        </p:spPr>
        <p:txBody>
          <a:bodyPr/>
          <a:lstStyle/>
          <a:p>
            <a:pPr eaLnBrk="1" hangingPunct="1">
              <a:defRPr/>
            </a:pPr>
            <a:r>
              <a:rPr lang="en-US" sz="3600" b="0" dirty="0" smtClean="0"/>
              <a:t/>
            </a:r>
            <a:br>
              <a:rPr lang="en-US" sz="3600" b="0" dirty="0" smtClean="0"/>
            </a:br>
            <a:r>
              <a:rPr lang="en-US" sz="3600" b="0" dirty="0" smtClean="0"/>
              <a:t/>
            </a:r>
            <a:br>
              <a:rPr lang="en-US" sz="3600" b="0" dirty="0" smtClean="0"/>
            </a:br>
            <a:r>
              <a:rPr lang="en-US" sz="3600" dirty="0" smtClean="0"/>
              <a:t>Background of the</a:t>
            </a:r>
            <a:r>
              <a:rPr lang="en-US" sz="3600" b="0" dirty="0" smtClean="0"/>
              <a:t/>
            </a:r>
            <a:br>
              <a:rPr lang="en-US" sz="3600" b="0" dirty="0" smtClean="0"/>
            </a:br>
            <a:r>
              <a:rPr lang="en-US" sz="3600" dirty="0" smtClean="0"/>
              <a:t>Exchange Contractors </a:t>
            </a:r>
            <a:br>
              <a:rPr lang="en-US" sz="3600" dirty="0" smtClean="0"/>
            </a:br>
            <a:endParaRPr lang="en-US" sz="3600" b="0" dirty="0" smtClean="0"/>
          </a:p>
        </p:txBody>
      </p:sp>
      <p:sp>
        <p:nvSpPr>
          <p:cNvPr id="38915" name="Text Box 3"/>
          <p:cNvSpPr>
            <a:spLocks noGrp="1" noChangeArrowheads="1"/>
          </p:cNvSpPr>
          <p:nvPr>
            <p:ph type="body" idx="4294967295"/>
          </p:nvPr>
        </p:nvSpPr>
        <p:spPr>
          <a:xfrm>
            <a:off x="0" y="1447800"/>
            <a:ext cx="9144000" cy="5410200"/>
          </a:xfrm>
        </p:spPr>
        <p:txBody>
          <a:bodyPr/>
          <a:lstStyle/>
          <a:p>
            <a:pPr marL="1035050" lvl="1" indent="-577850" eaLnBrk="1" hangingPunct="1">
              <a:lnSpc>
                <a:spcPct val="90000"/>
              </a:lnSpc>
              <a:defRPr/>
            </a:pPr>
            <a:endParaRPr lang="en-US" dirty="0" smtClean="0"/>
          </a:p>
          <a:p>
            <a:pPr marL="1035050" lvl="1" indent="-577850" eaLnBrk="1" hangingPunct="1">
              <a:lnSpc>
                <a:spcPct val="90000"/>
              </a:lnSpc>
              <a:buFont typeface="Wingdings" pitchFamily="2" charset="2"/>
              <a:buChar char="§"/>
              <a:defRPr/>
            </a:pPr>
            <a:r>
              <a:rPr lang="en-US" dirty="0" smtClean="0"/>
              <a:t>Pre-1914 and Riparian Rights on the San Joaquin and Kings Rivers dating back to the 1870’s</a:t>
            </a:r>
          </a:p>
          <a:p>
            <a:pPr marL="1035050" lvl="1" indent="-577850" eaLnBrk="1" hangingPunct="1">
              <a:lnSpc>
                <a:spcPct val="90000"/>
              </a:lnSpc>
              <a:buFont typeface="Wingdings" pitchFamily="2" charset="2"/>
              <a:buChar char="§"/>
              <a:defRPr/>
            </a:pPr>
            <a:r>
              <a:rPr lang="en-US" dirty="0" smtClean="0"/>
              <a:t>Irrigate approximately 240,000 ac in  Fresno, Madera Merced and Stanislaus Counties.</a:t>
            </a:r>
          </a:p>
          <a:p>
            <a:pPr marL="1035050" lvl="1" indent="-577850" eaLnBrk="1" hangingPunct="1">
              <a:lnSpc>
                <a:spcPct val="90000"/>
              </a:lnSpc>
              <a:buFont typeface="Wingdings" pitchFamily="2" charset="2"/>
              <a:buChar char="§"/>
              <a:defRPr/>
            </a:pPr>
            <a:r>
              <a:rPr lang="en-US" dirty="0" smtClean="0"/>
              <a:t>Normal Year allocation 840,000 acre feet</a:t>
            </a:r>
          </a:p>
          <a:p>
            <a:pPr marL="1035050" lvl="1" indent="-577850" eaLnBrk="1" hangingPunct="1">
              <a:lnSpc>
                <a:spcPct val="90000"/>
              </a:lnSpc>
              <a:buFont typeface="Wingdings" pitchFamily="2" charset="2"/>
              <a:buChar char="§"/>
              <a:defRPr/>
            </a:pPr>
            <a:r>
              <a:rPr lang="en-US" dirty="0" smtClean="0"/>
              <a:t>Critical Year allocation  650,000 acre feet </a:t>
            </a:r>
          </a:p>
          <a:p>
            <a:pPr marL="1035050" lvl="1" indent="-577850" eaLnBrk="1" hangingPunct="1">
              <a:lnSpc>
                <a:spcPct val="90000"/>
              </a:lnSpc>
              <a:buFont typeface="Wingdings" pitchFamily="2" charset="2"/>
              <a:buChar char="§"/>
              <a:defRPr/>
            </a:pPr>
            <a:r>
              <a:rPr lang="en-US" dirty="0" smtClean="0"/>
              <a:t>Allocation is based on Forecasted inflow into Shasta Lake</a:t>
            </a:r>
          </a:p>
          <a:p>
            <a:pPr marL="1035050" lvl="1" indent="-577850" eaLnBrk="1" hangingPunct="1">
              <a:lnSpc>
                <a:spcPct val="90000"/>
              </a:lnSpc>
              <a:buFontTx/>
              <a:buChar char="•"/>
              <a:defRPr/>
            </a:pPr>
            <a:endParaRPr lang="en-US" dirty="0" smtClean="0"/>
          </a:p>
        </p:txBody>
      </p:sp>
      <p:sp>
        <p:nvSpPr>
          <p:cNvPr id="13317" name="Line 4"/>
          <p:cNvSpPr>
            <a:spLocks noChangeShapeType="1"/>
          </p:cNvSpPr>
          <p:nvPr/>
        </p:nvSpPr>
        <p:spPr bwMode="auto">
          <a:xfrm>
            <a:off x="609600" y="1371600"/>
            <a:ext cx="8077200" cy="0"/>
          </a:xfrm>
          <a:prstGeom prst="line">
            <a:avLst/>
          </a:prstGeom>
          <a:noFill/>
          <a:ln w="76200">
            <a:solidFill>
              <a:schemeClr val="accent2"/>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248400"/>
            <a:ext cx="1905000" cy="457200"/>
          </a:xfrm>
        </p:spPr>
        <p:txBody>
          <a:bodyPr anchor="t"/>
          <a:lstStyle/>
          <a:p>
            <a:pPr>
              <a:defRPr/>
            </a:pPr>
            <a:fld id="{5038A0A2-E098-4F9D-A515-694CAD8B21DD}" type="slidenum">
              <a:rPr lang="en-US" sz="1400">
                <a:latin typeface="+mn-lt"/>
              </a:rPr>
              <a:pPr>
                <a:defRPr/>
              </a:pPr>
              <a:t>5</a:t>
            </a:fld>
            <a:endParaRPr lang="en-US" sz="1400">
              <a:latin typeface="+mn-lt"/>
            </a:endParaRPr>
          </a:p>
        </p:txBody>
      </p:sp>
      <p:sp>
        <p:nvSpPr>
          <p:cNvPr id="38914" name="Rectangle 2"/>
          <p:cNvSpPr>
            <a:spLocks noGrp="1" noChangeArrowheads="1"/>
          </p:cNvSpPr>
          <p:nvPr>
            <p:ph type="title" idx="4294967295"/>
          </p:nvPr>
        </p:nvSpPr>
        <p:spPr>
          <a:xfrm>
            <a:off x="0" y="-152400"/>
            <a:ext cx="9144000" cy="1066800"/>
          </a:xfrm>
        </p:spPr>
        <p:txBody>
          <a:bodyPr/>
          <a:lstStyle/>
          <a:p>
            <a:pPr eaLnBrk="1" hangingPunct="1">
              <a:defRPr/>
            </a:pPr>
            <a:r>
              <a:rPr lang="en-US" sz="3600" b="0" dirty="0" smtClean="0"/>
              <a:t/>
            </a:r>
            <a:br>
              <a:rPr lang="en-US" sz="3600" b="0" dirty="0" smtClean="0"/>
            </a:br>
            <a:r>
              <a:rPr lang="en-US" sz="3600" b="0" dirty="0" smtClean="0"/>
              <a:t/>
            </a:r>
            <a:br>
              <a:rPr lang="en-US" sz="3600" b="0" dirty="0" smtClean="0"/>
            </a:br>
            <a:r>
              <a:rPr lang="en-US" sz="3600" dirty="0" smtClean="0"/>
              <a:t>Background of the</a:t>
            </a:r>
            <a:r>
              <a:rPr lang="en-US" sz="3600" b="0" dirty="0" smtClean="0"/>
              <a:t/>
            </a:r>
            <a:br>
              <a:rPr lang="en-US" sz="3600" b="0" dirty="0" smtClean="0"/>
            </a:br>
            <a:r>
              <a:rPr lang="en-US" sz="3600" dirty="0" smtClean="0"/>
              <a:t>Exchange Contractors </a:t>
            </a:r>
            <a:br>
              <a:rPr lang="en-US" sz="3600" dirty="0" smtClean="0"/>
            </a:br>
            <a:endParaRPr lang="en-US" sz="3600" b="0" dirty="0" smtClean="0"/>
          </a:p>
        </p:txBody>
      </p:sp>
      <p:sp>
        <p:nvSpPr>
          <p:cNvPr id="38915" name="Text Box 3"/>
          <p:cNvSpPr>
            <a:spLocks noGrp="1" noChangeArrowheads="1"/>
          </p:cNvSpPr>
          <p:nvPr>
            <p:ph type="body" idx="4294967295"/>
          </p:nvPr>
        </p:nvSpPr>
        <p:spPr>
          <a:xfrm>
            <a:off x="0" y="1219200"/>
            <a:ext cx="9144000" cy="5410200"/>
          </a:xfrm>
        </p:spPr>
        <p:txBody>
          <a:bodyPr/>
          <a:lstStyle/>
          <a:p>
            <a:pPr marL="1035050" lvl="1" indent="-577850" eaLnBrk="1" hangingPunct="1">
              <a:lnSpc>
                <a:spcPct val="90000"/>
              </a:lnSpc>
              <a:buFont typeface="Wingdings" pitchFamily="2" charset="2"/>
              <a:buChar char="§"/>
              <a:defRPr/>
            </a:pPr>
            <a:r>
              <a:rPr lang="en-US" dirty="0" smtClean="0"/>
              <a:t>The SJRECWA is a Joint Powers Authority that was formed in 1992, its members include:</a:t>
            </a:r>
          </a:p>
          <a:p>
            <a:pPr marL="1435100" lvl="2" indent="-577850" eaLnBrk="1" hangingPunct="1">
              <a:lnSpc>
                <a:spcPct val="90000"/>
              </a:lnSpc>
              <a:defRPr/>
            </a:pPr>
            <a:r>
              <a:rPr lang="en-US" dirty="0" smtClean="0">
                <a:solidFill>
                  <a:schemeClr val="hlink"/>
                </a:solidFill>
              </a:rPr>
              <a:t>Central California Irrigation District (145,000 ac)</a:t>
            </a:r>
          </a:p>
          <a:p>
            <a:pPr marL="1435100" lvl="2" indent="-577850" eaLnBrk="1" hangingPunct="1">
              <a:lnSpc>
                <a:spcPct val="90000"/>
              </a:lnSpc>
              <a:defRPr/>
            </a:pPr>
            <a:r>
              <a:rPr lang="en-US" dirty="0" smtClean="0">
                <a:solidFill>
                  <a:schemeClr val="hlink"/>
                </a:solidFill>
              </a:rPr>
              <a:t>Columbia Canal Company (16,000 ac)</a:t>
            </a:r>
          </a:p>
          <a:p>
            <a:pPr marL="1435100" lvl="2" indent="-577850" eaLnBrk="1" hangingPunct="1">
              <a:lnSpc>
                <a:spcPct val="90000"/>
              </a:lnSpc>
              <a:defRPr/>
            </a:pPr>
            <a:r>
              <a:rPr lang="en-US" dirty="0" smtClean="0">
                <a:solidFill>
                  <a:schemeClr val="hlink"/>
                </a:solidFill>
              </a:rPr>
              <a:t>Firebaugh Canal Water District( 22,000 ac)</a:t>
            </a:r>
          </a:p>
          <a:p>
            <a:pPr marL="1435100" lvl="2" indent="-577850" eaLnBrk="1" hangingPunct="1">
              <a:lnSpc>
                <a:spcPct val="90000"/>
              </a:lnSpc>
              <a:defRPr/>
            </a:pPr>
            <a:r>
              <a:rPr lang="en-US" dirty="0" smtClean="0">
                <a:solidFill>
                  <a:schemeClr val="hlink"/>
                </a:solidFill>
              </a:rPr>
              <a:t>San Luis Canal Company (47,000 ac)</a:t>
            </a:r>
          </a:p>
          <a:p>
            <a:pPr marL="1035050" lvl="1" indent="-577850" eaLnBrk="1" hangingPunct="1">
              <a:lnSpc>
                <a:spcPct val="90000"/>
              </a:lnSpc>
              <a:buFont typeface="Wingdings" pitchFamily="2" charset="2"/>
              <a:buChar char="§"/>
              <a:defRPr/>
            </a:pPr>
            <a:r>
              <a:rPr lang="en-US" dirty="0" smtClean="0"/>
              <a:t>Main Duties:</a:t>
            </a:r>
          </a:p>
          <a:p>
            <a:pPr marL="1435100" lvl="2" indent="-577850" eaLnBrk="1" hangingPunct="1">
              <a:lnSpc>
                <a:spcPct val="90000"/>
              </a:lnSpc>
              <a:defRPr/>
            </a:pPr>
            <a:r>
              <a:rPr lang="en-US" dirty="0" smtClean="0"/>
              <a:t>Protect water rights</a:t>
            </a:r>
          </a:p>
          <a:p>
            <a:pPr marL="1435100" lvl="2" indent="-577850" eaLnBrk="1" hangingPunct="1">
              <a:lnSpc>
                <a:spcPct val="90000"/>
              </a:lnSpc>
              <a:defRPr/>
            </a:pPr>
            <a:r>
              <a:rPr lang="en-US" dirty="0" smtClean="0"/>
              <a:t>Administer AB 3030 Plans &amp; Water Conservation Plans</a:t>
            </a:r>
          </a:p>
          <a:p>
            <a:pPr marL="1435100" lvl="2" indent="-577850" eaLnBrk="1" hangingPunct="1">
              <a:lnSpc>
                <a:spcPct val="90000"/>
              </a:lnSpc>
              <a:defRPr/>
            </a:pPr>
            <a:r>
              <a:rPr lang="en-US" dirty="0" smtClean="0"/>
              <a:t>Administer water transfers</a:t>
            </a:r>
          </a:p>
          <a:p>
            <a:pPr marL="1435100" lvl="2" indent="-577850" eaLnBrk="1" hangingPunct="1">
              <a:lnSpc>
                <a:spcPct val="90000"/>
              </a:lnSpc>
              <a:defRPr/>
            </a:pPr>
            <a:r>
              <a:rPr lang="en-US" dirty="0" smtClean="0"/>
              <a:t>Main point of contact for the administration of the Exchange Contract</a:t>
            </a:r>
          </a:p>
          <a:p>
            <a:pPr marL="1435100" lvl="2" indent="-577850" eaLnBrk="1" hangingPunct="1">
              <a:lnSpc>
                <a:spcPct val="90000"/>
              </a:lnSpc>
              <a:defRPr/>
            </a:pPr>
            <a:r>
              <a:rPr lang="en-US" dirty="0" smtClean="0"/>
              <a:t>Other duties as assigned</a:t>
            </a:r>
          </a:p>
          <a:p>
            <a:pPr marL="1435100" lvl="2" indent="-577850" eaLnBrk="1" hangingPunct="1">
              <a:lnSpc>
                <a:spcPct val="90000"/>
              </a:lnSpc>
              <a:defRPr/>
            </a:pPr>
            <a:endParaRPr lang="en-US" dirty="0" smtClean="0"/>
          </a:p>
          <a:p>
            <a:pPr marL="1035050" lvl="1" indent="-577850" eaLnBrk="1" hangingPunct="1">
              <a:lnSpc>
                <a:spcPct val="90000"/>
              </a:lnSpc>
              <a:buFontTx/>
              <a:buChar char="•"/>
              <a:defRPr/>
            </a:pPr>
            <a:endParaRPr lang="en-US" dirty="0" smtClean="0"/>
          </a:p>
        </p:txBody>
      </p:sp>
      <p:sp>
        <p:nvSpPr>
          <p:cNvPr id="13317" name="Line 4"/>
          <p:cNvSpPr>
            <a:spLocks noChangeShapeType="1"/>
          </p:cNvSpPr>
          <p:nvPr/>
        </p:nvSpPr>
        <p:spPr bwMode="auto">
          <a:xfrm>
            <a:off x="609600" y="1219200"/>
            <a:ext cx="8077200" cy="0"/>
          </a:xfrm>
          <a:prstGeom prst="line">
            <a:avLst/>
          </a:prstGeom>
          <a:noFill/>
          <a:ln w="76200">
            <a:solidFill>
              <a:schemeClr val="accent2"/>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jv"/>
          <p:cNvPicPr>
            <a:picLocks noChangeAspect="1" noChangeArrowheads="1"/>
          </p:cNvPicPr>
          <p:nvPr/>
        </p:nvPicPr>
        <p:blipFill>
          <a:blip r:embed="rId3" cstate="print"/>
          <a:srcRect t="1772" b="34465"/>
          <a:stretch>
            <a:fillRect/>
          </a:stretch>
        </p:blipFill>
        <p:spPr bwMode="auto">
          <a:xfrm>
            <a:off x="0" y="990600"/>
            <a:ext cx="9144000" cy="5867400"/>
          </a:xfrm>
          <a:prstGeom prst="rect">
            <a:avLst/>
          </a:prstGeom>
          <a:noFill/>
          <a:ln w="9525">
            <a:noFill/>
            <a:miter lim="800000"/>
            <a:headEnd/>
            <a:tailEnd/>
          </a:ln>
        </p:spPr>
      </p:pic>
      <p:sp>
        <p:nvSpPr>
          <p:cNvPr id="4099" name="Oval 3"/>
          <p:cNvSpPr>
            <a:spLocks noChangeArrowheads="1"/>
          </p:cNvSpPr>
          <p:nvPr/>
        </p:nvSpPr>
        <p:spPr bwMode="auto">
          <a:xfrm rot="4603483">
            <a:off x="4533900" y="2705100"/>
            <a:ext cx="228600" cy="152400"/>
          </a:xfrm>
          <a:prstGeom prst="ellipse">
            <a:avLst/>
          </a:prstGeom>
          <a:solidFill>
            <a:srgbClr val="0000FF"/>
          </a:solidFill>
          <a:ln w="9525">
            <a:solidFill>
              <a:schemeClr val="tx1"/>
            </a:solidFill>
            <a:round/>
            <a:headEnd/>
            <a:tailEnd/>
          </a:ln>
        </p:spPr>
        <p:txBody>
          <a:bodyPr wrap="none" anchor="ctr"/>
          <a:lstStyle/>
          <a:p>
            <a:pPr eaLnBrk="0" hangingPunct="0"/>
            <a:endParaRPr lang="en-US">
              <a:solidFill>
                <a:srgbClr val="FFFFFF"/>
              </a:solidFill>
              <a:latin typeface="Tahoma" pitchFamily="34" charset="0"/>
            </a:endParaRPr>
          </a:p>
        </p:txBody>
      </p:sp>
      <p:sp>
        <p:nvSpPr>
          <p:cNvPr id="224262" name="Freeform 6"/>
          <p:cNvSpPr>
            <a:spLocks/>
          </p:cNvSpPr>
          <p:nvPr/>
        </p:nvSpPr>
        <p:spPr bwMode="auto">
          <a:xfrm>
            <a:off x="4724400" y="2892425"/>
            <a:ext cx="3159125" cy="808038"/>
          </a:xfrm>
          <a:custGeom>
            <a:avLst/>
            <a:gdLst>
              <a:gd name="T0" fmla="*/ 0 w 1990"/>
              <a:gd name="T1" fmla="*/ 2147483647 h 509"/>
              <a:gd name="T2" fmla="*/ 2147483647 w 1990"/>
              <a:gd name="T3" fmla="*/ 2147483647 h 509"/>
              <a:gd name="T4" fmla="*/ 2147483647 w 1990"/>
              <a:gd name="T5" fmla="*/ 2147483647 h 509"/>
              <a:gd name="T6" fmla="*/ 2147483647 w 1990"/>
              <a:gd name="T7" fmla="*/ 2147483647 h 509"/>
              <a:gd name="T8" fmla="*/ 2147483647 w 1990"/>
              <a:gd name="T9" fmla="*/ 2147483647 h 509"/>
              <a:gd name="T10" fmla="*/ 2147483647 w 1990"/>
              <a:gd name="T11" fmla="*/ 2147483647 h 509"/>
              <a:gd name="T12" fmla="*/ 2147483647 w 1990"/>
              <a:gd name="T13" fmla="*/ 2147483647 h 509"/>
              <a:gd name="T14" fmla="*/ 2147483647 w 1990"/>
              <a:gd name="T15" fmla="*/ 2147483647 h 509"/>
              <a:gd name="T16" fmla="*/ 2147483647 w 1990"/>
              <a:gd name="T17" fmla="*/ 2147483647 h 509"/>
              <a:gd name="T18" fmla="*/ 2147483647 w 1990"/>
              <a:gd name="T19" fmla="*/ 2147483647 h 509"/>
              <a:gd name="T20" fmla="*/ 2147483647 w 1990"/>
              <a:gd name="T21" fmla="*/ 2147483647 h 509"/>
              <a:gd name="T22" fmla="*/ 2147483647 w 1990"/>
              <a:gd name="T23" fmla="*/ 2147483647 h 509"/>
              <a:gd name="T24" fmla="*/ 2147483647 w 1990"/>
              <a:gd name="T25" fmla="*/ 2147483647 h 509"/>
              <a:gd name="T26" fmla="*/ 2147483647 w 1990"/>
              <a:gd name="T27" fmla="*/ 2147483647 h 509"/>
              <a:gd name="T28" fmla="*/ 2147483647 w 1990"/>
              <a:gd name="T29" fmla="*/ 2147483647 h 509"/>
              <a:gd name="T30" fmla="*/ 2147483647 w 1990"/>
              <a:gd name="T31" fmla="*/ 2147483647 h 509"/>
              <a:gd name="T32" fmla="*/ 2147483647 w 1990"/>
              <a:gd name="T33" fmla="*/ 2147483647 h 509"/>
              <a:gd name="T34" fmla="*/ 2147483647 w 1990"/>
              <a:gd name="T35" fmla="*/ 2147483647 h 509"/>
              <a:gd name="T36" fmla="*/ 2147483647 w 1990"/>
              <a:gd name="T37" fmla="*/ 2147483647 h 509"/>
              <a:gd name="T38" fmla="*/ 2147483647 w 1990"/>
              <a:gd name="T39" fmla="*/ 2147483647 h 509"/>
              <a:gd name="T40" fmla="*/ 2147483647 w 1990"/>
              <a:gd name="T41" fmla="*/ 2147483647 h 509"/>
              <a:gd name="T42" fmla="*/ 2147483647 w 1990"/>
              <a:gd name="T43" fmla="*/ 2147483647 h 509"/>
              <a:gd name="T44" fmla="*/ 2147483647 w 1990"/>
              <a:gd name="T45" fmla="*/ 2147483647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90"/>
              <a:gd name="T70" fmla="*/ 0 h 509"/>
              <a:gd name="T71" fmla="*/ 1990 w 199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90" h="509">
                <a:moveTo>
                  <a:pt x="0" y="8"/>
                </a:moveTo>
                <a:cubicBezTo>
                  <a:pt x="24" y="0"/>
                  <a:pt x="18" y="32"/>
                  <a:pt x="39" y="32"/>
                </a:cubicBezTo>
                <a:cubicBezTo>
                  <a:pt x="152" y="34"/>
                  <a:pt x="265" y="34"/>
                  <a:pt x="378" y="35"/>
                </a:cubicBezTo>
                <a:cubicBezTo>
                  <a:pt x="425" y="66"/>
                  <a:pt x="442" y="48"/>
                  <a:pt x="525" y="50"/>
                </a:cubicBezTo>
                <a:cubicBezTo>
                  <a:pt x="543" y="54"/>
                  <a:pt x="563" y="79"/>
                  <a:pt x="582" y="80"/>
                </a:cubicBezTo>
                <a:cubicBezTo>
                  <a:pt x="675" y="83"/>
                  <a:pt x="768" y="82"/>
                  <a:pt x="861" y="83"/>
                </a:cubicBezTo>
                <a:cubicBezTo>
                  <a:pt x="884" y="91"/>
                  <a:pt x="902" y="118"/>
                  <a:pt x="927" y="119"/>
                </a:cubicBezTo>
                <a:cubicBezTo>
                  <a:pt x="971" y="121"/>
                  <a:pt x="1015" y="121"/>
                  <a:pt x="1059" y="122"/>
                </a:cubicBezTo>
                <a:cubicBezTo>
                  <a:pt x="1080" y="136"/>
                  <a:pt x="1104" y="140"/>
                  <a:pt x="1128" y="143"/>
                </a:cubicBezTo>
                <a:cubicBezTo>
                  <a:pt x="1139" y="147"/>
                  <a:pt x="1161" y="152"/>
                  <a:pt x="1161" y="152"/>
                </a:cubicBezTo>
                <a:cubicBezTo>
                  <a:pt x="1191" y="172"/>
                  <a:pt x="1195" y="178"/>
                  <a:pt x="1233" y="182"/>
                </a:cubicBezTo>
                <a:cubicBezTo>
                  <a:pt x="1246" y="190"/>
                  <a:pt x="1259" y="192"/>
                  <a:pt x="1272" y="200"/>
                </a:cubicBezTo>
                <a:cubicBezTo>
                  <a:pt x="1280" y="213"/>
                  <a:pt x="1287" y="210"/>
                  <a:pt x="1299" y="218"/>
                </a:cubicBezTo>
                <a:cubicBezTo>
                  <a:pt x="1314" y="228"/>
                  <a:pt x="1332" y="240"/>
                  <a:pt x="1347" y="251"/>
                </a:cubicBezTo>
                <a:cubicBezTo>
                  <a:pt x="1357" y="258"/>
                  <a:pt x="1361" y="270"/>
                  <a:pt x="1371" y="278"/>
                </a:cubicBezTo>
                <a:cubicBezTo>
                  <a:pt x="1401" y="301"/>
                  <a:pt x="1426" y="308"/>
                  <a:pt x="1464" y="311"/>
                </a:cubicBezTo>
                <a:cubicBezTo>
                  <a:pt x="1488" y="319"/>
                  <a:pt x="1498" y="342"/>
                  <a:pt x="1518" y="356"/>
                </a:cubicBezTo>
                <a:cubicBezTo>
                  <a:pt x="1549" y="402"/>
                  <a:pt x="1604" y="400"/>
                  <a:pt x="1650" y="419"/>
                </a:cubicBezTo>
                <a:cubicBezTo>
                  <a:pt x="1708" y="443"/>
                  <a:pt x="1700" y="445"/>
                  <a:pt x="1773" y="449"/>
                </a:cubicBezTo>
                <a:cubicBezTo>
                  <a:pt x="1794" y="463"/>
                  <a:pt x="1831" y="460"/>
                  <a:pt x="1854" y="461"/>
                </a:cubicBezTo>
                <a:cubicBezTo>
                  <a:pt x="1876" y="466"/>
                  <a:pt x="1892" y="478"/>
                  <a:pt x="1914" y="482"/>
                </a:cubicBezTo>
                <a:cubicBezTo>
                  <a:pt x="1931" y="493"/>
                  <a:pt x="1952" y="495"/>
                  <a:pt x="1971" y="500"/>
                </a:cubicBezTo>
                <a:cubicBezTo>
                  <a:pt x="1990" y="505"/>
                  <a:pt x="1989" y="500"/>
                  <a:pt x="1989" y="509"/>
                </a:cubicBezTo>
              </a:path>
            </a:pathLst>
          </a:custGeom>
          <a:noFill/>
          <a:ln w="57150" cmpd="sng">
            <a:solidFill>
              <a:srgbClr val="CC3300"/>
            </a:solidFill>
            <a:round/>
            <a:headEnd/>
            <a:tailEnd/>
          </a:ln>
        </p:spPr>
        <p:txBody>
          <a:bodyPr/>
          <a:lstStyle/>
          <a:p>
            <a:endParaRPr lang="en-US"/>
          </a:p>
        </p:txBody>
      </p:sp>
      <p:sp>
        <p:nvSpPr>
          <p:cNvPr id="224263" name="Freeform 7"/>
          <p:cNvSpPr>
            <a:spLocks/>
          </p:cNvSpPr>
          <p:nvPr/>
        </p:nvSpPr>
        <p:spPr bwMode="auto">
          <a:xfrm>
            <a:off x="4167188" y="2919413"/>
            <a:ext cx="471487" cy="292100"/>
          </a:xfrm>
          <a:custGeom>
            <a:avLst/>
            <a:gdLst>
              <a:gd name="T0" fmla="*/ 2147483647 w 297"/>
              <a:gd name="T1" fmla="*/ 0 h 184"/>
              <a:gd name="T2" fmla="*/ 2147483647 w 297"/>
              <a:gd name="T3" fmla="*/ 2147483647 h 184"/>
              <a:gd name="T4" fmla="*/ 2147483647 w 297"/>
              <a:gd name="T5" fmla="*/ 2147483647 h 184"/>
              <a:gd name="T6" fmla="*/ 2147483647 w 297"/>
              <a:gd name="T7" fmla="*/ 2147483647 h 184"/>
              <a:gd name="T8" fmla="*/ 2147483647 w 297"/>
              <a:gd name="T9" fmla="*/ 2147483647 h 184"/>
              <a:gd name="T10" fmla="*/ 0 w 297"/>
              <a:gd name="T11" fmla="*/ 2147483647 h 184"/>
              <a:gd name="T12" fmla="*/ 0 60000 65536"/>
              <a:gd name="T13" fmla="*/ 0 60000 65536"/>
              <a:gd name="T14" fmla="*/ 0 60000 65536"/>
              <a:gd name="T15" fmla="*/ 0 60000 65536"/>
              <a:gd name="T16" fmla="*/ 0 60000 65536"/>
              <a:gd name="T17" fmla="*/ 0 60000 65536"/>
              <a:gd name="T18" fmla="*/ 0 w 297"/>
              <a:gd name="T19" fmla="*/ 0 h 184"/>
              <a:gd name="T20" fmla="*/ 297 w 297"/>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297" h="184">
                <a:moveTo>
                  <a:pt x="297" y="0"/>
                </a:moveTo>
                <a:cubicBezTo>
                  <a:pt x="287" y="30"/>
                  <a:pt x="283" y="74"/>
                  <a:pt x="255" y="93"/>
                </a:cubicBezTo>
                <a:cubicBezTo>
                  <a:pt x="236" y="122"/>
                  <a:pt x="185" y="118"/>
                  <a:pt x="156" y="120"/>
                </a:cubicBezTo>
                <a:cubicBezTo>
                  <a:pt x="129" y="129"/>
                  <a:pt x="97" y="154"/>
                  <a:pt x="72" y="168"/>
                </a:cubicBezTo>
                <a:cubicBezTo>
                  <a:pt x="67" y="171"/>
                  <a:pt x="54" y="182"/>
                  <a:pt x="45" y="183"/>
                </a:cubicBezTo>
                <a:cubicBezTo>
                  <a:pt x="30" y="184"/>
                  <a:pt x="15" y="183"/>
                  <a:pt x="0" y="183"/>
                </a:cubicBezTo>
              </a:path>
            </a:pathLst>
          </a:custGeom>
          <a:noFill/>
          <a:ln w="57150" cmpd="sng">
            <a:solidFill>
              <a:srgbClr val="CC3300"/>
            </a:solidFill>
            <a:round/>
            <a:headEnd/>
            <a:tailEnd/>
          </a:ln>
        </p:spPr>
        <p:txBody>
          <a:bodyPr/>
          <a:lstStyle/>
          <a:p>
            <a:endParaRPr lang="en-US"/>
          </a:p>
        </p:txBody>
      </p:sp>
      <p:sp>
        <p:nvSpPr>
          <p:cNvPr id="224269" name="Freeform 13"/>
          <p:cNvSpPr>
            <a:spLocks/>
          </p:cNvSpPr>
          <p:nvPr/>
        </p:nvSpPr>
        <p:spPr bwMode="auto">
          <a:xfrm>
            <a:off x="1512888" y="2928938"/>
            <a:ext cx="3292475" cy="1604962"/>
          </a:xfrm>
          <a:custGeom>
            <a:avLst/>
            <a:gdLst>
              <a:gd name="T0" fmla="*/ 2147483647 w 2074"/>
              <a:gd name="T1" fmla="*/ 0 h 1011"/>
              <a:gd name="T2" fmla="*/ 2147483647 w 2074"/>
              <a:gd name="T3" fmla="*/ 2147483647 h 1011"/>
              <a:gd name="T4" fmla="*/ 2147483647 w 2074"/>
              <a:gd name="T5" fmla="*/ 2147483647 h 1011"/>
              <a:gd name="T6" fmla="*/ 2147483647 w 2074"/>
              <a:gd name="T7" fmla="*/ 2147483647 h 1011"/>
              <a:gd name="T8" fmla="*/ 2147483647 w 2074"/>
              <a:gd name="T9" fmla="*/ 2147483647 h 1011"/>
              <a:gd name="T10" fmla="*/ 2147483647 w 2074"/>
              <a:gd name="T11" fmla="*/ 2147483647 h 1011"/>
              <a:gd name="T12" fmla="*/ 2147483647 w 2074"/>
              <a:gd name="T13" fmla="*/ 2147483647 h 1011"/>
              <a:gd name="T14" fmla="*/ 2147483647 w 2074"/>
              <a:gd name="T15" fmla="*/ 2147483647 h 1011"/>
              <a:gd name="T16" fmla="*/ 2147483647 w 2074"/>
              <a:gd name="T17" fmla="*/ 2147483647 h 1011"/>
              <a:gd name="T18" fmla="*/ 2147483647 w 2074"/>
              <a:gd name="T19" fmla="*/ 2147483647 h 1011"/>
              <a:gd name="T20" fmla="*/ 2147483647 w 2074"/>
              <a:gd name="T21" fmla="*/ 2147483647 h 1011"/>
              <a:gd name="T22" fmla="*/ 2147483647 w 2074"/>
              <a:gd name="T23" fmla="*/ 2147483647 h 1011"/>
              <a:gd name="T24" fmla="*/ 2147483647 w 2074"/>
              <a:gd name="T25" fmla="*/ 2147483647 h 1011"/>
              <a:gd name="T26" fmla="*/ 2147483647 w 2074"/>
              <a:gd name="T27" fmla="*/ 2147483647 h 1011"/>
              <a:gd name="T28" fmla="*/ 2147483647 w 2074"/>
              <a:gd name="T29" fmla="*/ 2147483647 h 1011"/>
              <a:gd name="T30" fmla="*/ 2147483647 w 2074"/>
              <a:gd name="T31" fmla="*/ 2147483647 h 1011"/>
              <a:gd name="T32" fmla="*/ 2147483647 w 2074"/>
              <a:gd name="T33" fmla="*/ 2147483647 h 1011"/>
              <a:gd name="T34" fmla="*/ 2147483647 w 2074"/>
              <a:gd name="T35" fmla="*/ 2147483647 h 1011"/>
              <a:gd name="T36" fmla="*/ 2147483647 w 2074"/>
              <a:gd name="T37" fmla="*/ 2147483647 h 1011"/>
              <a:gd name="T38" fmla="*/ 2147483647 w 2074"/>
              <a:gd name="T39" fmla="*/ 2147483647 h 1011"/>
              <a:gd name="T40" fmla="*/ 2147483647 w 2074"/>
              <a:gd name="T41" fmla="*/ 2147483647 h 1011"/>
              <a:gd name="T42" fmla="*/ 2147483647 w 2074"/>
              <a:gd name="T43" fmla="*/ 2147483647 h 1011"/>
              <a:gd name="T44" fmla="*/ 2147483647 w 2074"/>
              <a:gd name="T45" fmla="*/ 2147483647 h 1011"/>
              <a:gd name="T46" fmla="*/ 2147483647 w 2074"/>
              <a:gd name="T47" fmla="*/ 2147483647 h 1011"/>
              <a:gd name="T48" fmla="*/ 2147483647 w 2074"/>
              <a:gd name="T49" fmla="*/ 2147483647 h 1011"/>
              <a:gd name="T50" fmla="*/ 2147483647 w 2074"/>
              <a:gd name="T51" fmla="*/ 2147483647 h 1011"/>
              <a:gd name="T52" fmla="*/ 2147483647 w 2074"/>
              <a:gd name="T53" fmla="*/ 2147483647 h 1011"/>
              <a:gd name="T54" fmla="*/ 2147483647 w 2074"/>
              <a:gd name="T55" fmla="*/ 2147483647 h 1011"/>
              <a:gd name="T56" fmla="*/ 2147483647 w 2074"/>
              <a:gd name="T57" fmla="*/ 2147483647 h 1011"/>
              <a:gd name="T58" fmla="*/ 2147483647 w 2074"/>
              <a:gd name="T59" fmla="*/ 2147483647 h 1011"/>
              <a:gd name="T60" fmla="*/ 2147483647 w 2074"/>
              <a:gd name="T61" fmla="*/ 2147483647 h 1011"/>
              <a:gd name="T62" fmla="*/ 2147483647 w 2074"/>
              <a:gd name="T63" fmla="*/ 2147483647 h 1011"/>
              <a:gd name="T64" fmla="*/ 2147483647 w 2074"/>
              <a:gd name="T65" fmla="*/ 2147483647 h 1011"/>
              <a:gd name="T66" fmla="*/ 2147483647 w 2074"/>
              <a:gd name="T67" fmla="*/ 2147483647 h 1011"/>
              <a:gd name="T68" fmla="*/ 2147483647 w 2074"/>
              <a:gd name="T69" fmla="*/ 2147483647 h 1011"/>
              <a:gd name="T70" fmla="*/ 2147483647 w 2074"/>
              <a:gd name="T71" fmla="*/ 2147483647 h 1011"/>
              <a:gd name="T72" fmla="*/ 2147483647 w 2074"/>
              <a:gd name="T73" fmla="*/ 2147483647 h 1011"/>
              <a:gd name="T74" fmla="*/ 2147483647 w 2074"/>
              <a:gd name="T75" fmla="*/ 2147483647 h 1011"/>
              <a:gd name="T76" fmla="*/ 2147483647 w 2074"/>
              <a:gd name="T77" fmla="*/ 2147483647 h 1011"/>
              <a:gd name="T78" fmla="*/ 2147483647 w 2074"/>
              <a:gd name="T79" fmla="*/ 2147483647 h 1011"/>
              <a:gd name="T80" fmla="*/ 2147483647 w 2074"/>
              <a:gd name="T81" fmla="*/ 2147483647 h 1011"/>
              <a:gd name="T82" fmla="*/ 2147483647 w 2074"/>
              <a:gd name="T83" fmla="*/ 2147483647 h 1011"/>
              <a:gd name="T84" fmla="*/ 2147483647 w 2074"/>
              <a:gd name="T85" fmla="*/ 2147483647 h 1011"/>
              <a:gd name="T86" fmla="*/ 2147483647 w 2074"/>
              <a:gd name="T87" fmla="*/ 2147483647 h 1011"/>
              <a:gd name="T88" fmla="*/ 2147483647 w 2074"/>
              <a:gd name="T89" fmla="*/ 2147483647 h 1011"/>
              <a:gd name="T90" fmla="*/ 2147483647 w 2074"/>
              <a:gd name="T91" fmla="*/ 2147483647 h 1011"/>
              <a:gd name="T92" fmla="*/ 2147483647 w 2074"/>
              <a:gd name="T93" fmla="*/ 2147483647 h 1011"/>
              <a:gd name="T94" fmla="*/ 2147483647 w 2074"/>
              <a:gd name="T95" fmla="*/ 2147483647 h 1011"/>
              <a:gd name="T96" fmla="*/ 2147483647 w 2074"/>
              <a:gd name="T97" fmla="*/ 2147483647 h 1011"/>
              <a:gd name="T98" fmla="*/ 2147483647 w 2074"/>
              <a:gd name="T99" fmla="*/ 2147483647 h 1011"/>
              <a:gd name="T100" fmla="*/ 2147483647 w 2074"/>
              <a:gd name="T101" fmla="*/ 2147483647 h 1011"/>
              <a:gd name="T102" fmla="*/ 2147483647 w 2074"/>
              <a:gd name="T103" fmla="*/ 2147483647 h 1011"/>
              <a:gd name="T104" fmla="*/ 2147483647 w 2074"/>
              <a:gd name="T105" fmla="*/ 2147483647 h 1011"/>
              <a:gd name="T106" fmla="*/ 2147483647 w 2074"/>
              <a:gd name="T107" fmla="*/ 2147483647 h 1011"/>
              <a:gd name="T108" fmla="*/ 2147483647 w 2074"/>
              <a:gd name="T109" fmla="*/ 2147483647 h 1011"/>
              <a:gd name="T110" fmla="*/ 2147483647 w 2074"/>
              <a:gd name="T111" fmla="*/ 2147483647 h 1011"/>
              <a:gd name="T112" fmla="*/ 2147483647 w 2074"/>
              <a:gd name="T113" fmla="*/ 2147483647 h 1011"/>
              <a:gd name="T114" fmla="*/ 2147483647 w 2074"/>
              <a:gd name="T115" fmla="*/ 2147483647 h 1011"/>
              <a:gd name="T116" fmla="*/ 2147483647 w 2074"/>
              <a:gd name="T117" fmla="*/ 2147483647 h 1011"/>
              <a:gd name="T118" fmla="*/ 2147483647 w 2074"/>
              <a:gd name="T119" fmla="*/ 2147483647 h 10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74"/>
              <a:gd name="T181" fmla="*/ 0 h 1011"/>
              <a:gd name="T182" fmla="*/ 2074 w 2074"/>
              <a:gd name="T183" fmla="*/ 1011 h 10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74" h="1011">
                <a:moveTo>
                  <a:pt x="1990" y="0"/>
                </a:moveTo>
                <a:cubicBezTo>
                  <a:pt x="1991" y="10"/>
                  <a:pt x="1990" y="21"/>
                  <a:pt x="1993" y="30"/>
                </a:cubicBezTo>
                <a:cubicBezTo>
                  <a:pt x="1994" y="33"/>
                  <a:pt x="2001" y="30"/>
                  <a:pt x="2002" y="33"/>
                </a:cubicBezTo>
                <a:cubicBezTo>
                  <a:pt x="2017" y="72"/>
                  <a:pt x="1993" y="52"/>
                  <a:pt x="2014" y="66"/>
                </a:cubicBezTo>
                <a:cubicBezTo>
                  <a:pt x="2019" y="81"/>
                  <a:pt x="2019" y="91"/>
                  <a:pt x="2035" y="96"/>
                </a:cubicBezTo>
                <a:cubicBezTo>
                  <a:pt x="2039" y="122"/>
                  <a:pt x="2046" y="140"/>
                  <a:pt x="2062" y="159"/>
                </a:cubicBezTo>
                <a:cubicBezTo>
                  <a:pt x="2068" y="167"/>
                  <a:pt x="2074" y="186"/>
                  <a:pt x="2074" y="186"/>
                </a:cubicBezTo>
                <a:cubicBezTo>
                  <a:pt x="2071" y="213"/>
                  <a:pt x="2064" y="237"/>
                  <a:pt x="2059" y="264"/>
                </a:cubicBezTo>
                <a:cubicBezTo>
                  <a:pt x="2063" y="293"/>
                  <a:pt x="2055" y="329"/>
                  <a:pt x="2038" y="354"/>
                </a:cubicBezTo>
                <a:cubicBezTo>
                  <a:pt x="2028" y="393"/>
                  <a:pt x="2030" y="368"/>
                  <a:pt x="2026" y="438"/>
                </a:cubicBezTo>
                <a:cubicBezTo>
                  <a:pt x="2025" y="456"/>
                  <a:pt x="2029" y="505"/>
                  <a:pt x="2008" y="519"/>
                </a:cubicBezTo>
                <a:cubicBezTo>
                  <a:pt x="1982" y="558"/>
                  <a:pt x="1972" y="601"/>
                  <a:pt x="1957" y="645"/>
                </a:cubicBezTo>
                <a:cubicBezTo>
                  <a:pt x="1954" y="653"/>
                  <a:pt x="1948" y="659"/>
                  <a:pt x="1945" y="666"/>
                </a:cubicBezTo>
                <a:cubicBezTo>
                  <a:pt x="1938" y="683"/>
                  <a:pt x="1933" y="717"/>
                  <a:pt x="1915" y="723"/>
                </a:cubicBezTo>
                <a:cubicBezTo>
                  <a:pt x="1909" y="742"/>
                  <a:pt x="1903" y="761"/>
                  <a:pt x="1897" y="780"/>
                </a:cubicBezTo>
                <a:cubicBezTo>
                  <a:pt x="1894" y="788"/>
                  <a:pt x="1879" y="798"/>
                  <a:pt x="1879" y="798"/>
                </a:cubicBezTo>
                <a:cubicBezTo>
                  <a:pt x="1874" y="813"/>
                  <a:pt x="1867" y="823"/>
                  <a:pt x="1855" y="831"/>
                </a:cubicBezTo>
                <a:cubicBezTo>
                  <a:pt x="1852" y="841"/>
                  <a:pt x="1833" y="866"/>
                  <a:pt x="1822" y="870"/>
                </a:cubicBezTo>
                <a:cubicBezTo>
                  <a:pt x="1809" y="866"/>
                  <a:pt x="1802" y="864"/>
                  <a:pt x="1789" y="867"/>
                </a:cubicBezTo>
                <a:cubicBezTo>
                  <a:pt x="1773" y="856"/>
                  <a:pt x="1765" y="857"/>
                  <a:pt x="1744" y="855"/>
                </a:cubicBezTo>
                <a:cubicBezTo>
                  <a:pt x="1715" y="845"/>
                  <a:pt x="1760" y="858"/>
                  <a:pt x="1723" y="858"/>
                </a:cubicBezTo>
                <a:cubicBezTo>
                  <a:pt x="1717" y="858"/>
                  <a:pt x="1711" y="854"/>
                  <a:pt x="1705" y="852"/>
                </a:cubicBezTo>
                <a:cubicBezTo>
                  <a:pt x="1702" y="851"/>
                  <a:pt x="1696" y="849"/>
                  <a:pt x="1696" y="849"/>
                </a:cubicBezTo>
                <a:cubicBezTo>
                  <a:pt x="1640" y="851"/>
                  <a:pt x="1588" y="853"/>
                  <a:pt x="1534" y="861"/>
                </a:cubicBezTo>
                <a:cubicBezTo>
                  <a:pt x="1518" y="877"/>
                  <a:pt x="1515" y="876"/>
                  <a:pt x="1489" y="879"/>
                </a:cubicBezTo>
                <a:cubicBezTo>
                  <a:pt x="1456" y="890"/>
                  <a:pt x="1505" y="872"/>
                  <a:pt x="1474" y="891"/>
                </a:cubicBezTo>
                <a:cubicBezTo>
                  <a:pt x="1462" y="899"/>
                  <a:pt x="1440" y="901"/>
                  <a:pt x="1426" y="903"/>
                </a:cubicBezTo>
                <a:cubicBezTo>
                  <a:pt x="1417" y="921"/>
                  <a:pt x="1403" y="921"/>
                  <a:pt x="1384" y="924"/>
                </a:cubicBezTo>
                <a:cubicBezTo>
                  <a:pt x="1366" y="942"/>
                  <a:pt x="1340" y="951"/>
                  <a:pt x="1315" y="954"/>
                </a:cubicBezTo>
                <a:cubicBezTo>
                  <a:pt x="1273" y="968"/>
                  <a:pt x="1304" y="970"/>
                  <a:pt x="1240" y="975"/>
                </a:cubicBezTo>
                <a:cubicBezTo>
                  <a:pt x="1220" y="985"/>
                  <a:pt x="1213" y="985"/>
                  <a:pt x="1189" y="987"/>
                </a:cubicBezTo>
                <a:cubicBezTo>
                  <a:pt x="1162" y="1005"/>
                  <a:pt x="1204" y="979"/>
                  <a:pt x="1132" y="996"/>
                </a:cubicBezTo>
                <a:cubicBezTo>
                  <a:pt x="1129" y="997"/>
                  <a:pt x="1131" y="1003"/>
                  <a:pt x="1129" y="1005"/>
                </a:cubicBezTo>
                <a:cubicBezTo>
                  <a:pt x="1127" y="1007"/>
                  <a:pt x="1123" y="1007"/>
                  <a:pt x="1120" y="1008"/>
                </a:cubicBezTo>
                <a:cubicBezTo>
                  <a:pt x="1106" y="998"/>
                  <a:pt x="1117" y="1004"/>
                  <a:pt x="1099" y="999"/>
                </a:cubicBezTo>
                <a:cubicBezTo>
                  <a:pt x="1093" y="997"/>
                  <a:pt x="1081" y="993"/>
                  <a:pt x="1081" y="993"/>
                </a:cubicBezTo>
                <a:cubicBezTo>
                  <a:pt x="1042" y="996"/>
                  <a:pt x="1009" y="999"/>
                  <a:pt x="970" y="996"/>
                </a:cubicBezTo>
                <a:cubicBezTo>
                  <a:pt x="964" y="994"/>
                  <a:pt x="958" y="992"/>
                  <a:pt x="952" y="990"/>
                </a:cubicBezTo>
                <a:cubicBezTo>
                  <a:pt x="949" y="989"/>
                  <a:pt x="943" y="987"/>
                  <a:pt x="943" y="987"/>
                </a:cubicBezTo>
                <a:cubicBezTo>
                  <a:pt x="939" y="999"/>
                  <a:pt x="935" y="1004"/>
                  <a:pt x="925" y="1011"/>
                </a:cubicBezTo>
                <a:cubicBezTo>
                  <a:pt x="896" y="992"/>
                  <a:pt x="858" y="1000"/>
                  <a:pt x="826" y="1011"/>
                </a:cubicBezTo>
                <a:cubicBezTo>
                  <a:pt x="795" y="1008"/>
                  <a:pt x="789" y="1005"/>
                  <a:pt x="757" y="1008"/>
                </a:cubicBezTo>
                <a:cubicBezTo>
                  <a:pt x="729" y="1004"/>
                  <a:pt x="701" y="998"/>
                  <a:pt x="673" y="990"/>
                </a:cubicBezTo>
                <a:cubicBezTo>
                  <a:pt x="656" y="985"/>
                  <a:pt x="672" y="989"/>
                  <a:pt x="652" y="981"/>
                </a:cubicBezTo>
                <a:cubicBezTo>
                  <a:pt x="646" y="979"/>
                  <a:pt x="634" y="975"/>
                  <a:pt x="634" y="975"/>
                </a:cubicBezTo>
                <a:cubicBezTo>
                  <a:pt x="628" y="969"/>
                  <a:pt x="626" y="961"/>
                  <a:pt x="619" y="957"/>
                </a:cubicBezTo>
                <a:cubicBezTo>
                  <a:pt x="614" y="954"/>
                  <a:pt x="601" y="951"/>
                  <a:pt x="601" y="951"/>
                </a:cubicBezTo>
                <a:cubicBezTo>
                  <a:pt x="592" y="937"/>
                  <a:pt x="583" y="931"/>
                  <a:pt x="568" y="921"/>
                </a:cubicBezTo>
                <a:cubicBezTo>
                  <a:pt x="563" y="917"/>
                  <a:pt x="550" y="915"/>
                  <a:pt x="550" y="915"/>
                </a:cubicBezTo>
                <a:cubicBezTo>
                  <a:pt x="525" y="923"/>
                  <a:pt x="472" y="927"/>
                  <a:pt x="472" y="927"/>
                </a:cubicBezTo>
                <a:cubicBezTo>
                  <a:pt x="435" y="925"/>
                  <a:pt x="398" y="923"/>
                  <a:pt x="361" y="921"/>
                </a:cubicBezTo>
                <a:cubicBezTo>
                  <a:pt x="354" y="921"/>
                  <a:pt x="341" y="908"/>
                  <a:pt x="334" y="906"/>
                </a:cubicBezTo>
                <a:cubicBezTo>
                  <a:pt x="326" y="903"/>
                  <a:pt x="310" y="900"/>
                  <a:pt x="310" y="900"/>
                </a:cubicBezTo>
                <a:cubicBezTo>
                  <a:pt x="295" y="909"/>
                  <a:pt x="291" y="919"/>
                  <a:pt x="274" y="915"/>
                </a:cubicBezTo>
                <a:cubicBezTo>
                  <a:pt x="240" y="892"/>
                  <a:pt x="214" y="888"/>
                  <a:pt x="172" y="885"/>
                </a:cubicBezTo>
                <a:cubicBezTo>
                  <a:pt x="148" y="877"/>
                  <a:pt x="159" y="876"/>
                  <a:pt x="124" y="879"/>
                </a:cubicBezTo>
                <a:cubicBezTo>
                  <a:pt x="107" y="887"/>
                  <a:pt x="91" y="892"/>
                  <a:pt x="73" y="897"/>
                </a:cubicBezTo>
                <a:cubicBezTo>
                  <a:pt x="66" y="908"/>
                  <a:pt x="64" y="913"/>
                  <a:pt x="49" y="918"/>
                </a:cubicBezTo>
                <a:cubicBezTo>
                  <a:pt x="43" y="920"/>
                  <a:pt x="31" y="924"/>
                  <a:pt x="31" y="924"/>
                </a:cubicBezTo>
                <a:cubicBezTo>
                  <a:pt x="26" y="929"/>
                  <a:pt x="0" y="946"/>
                  <a:pt x="16" y="954"/>
                </a:cubicBezTo>
              </a:path>
            </a:pathLst>
          </a:custGeom>
          <a:noFill/>
          <a:ln w="57150" cmpd="sng">
            <a:solidFill>
              <a:srgbClr val="0000FF"/>
            </a:solidFill>
            <a:round/>
            <a:headEnd/>
            <a:tailEnd/>
          </a:ln>
        </p:spPr>
        <p:txBody>
          <a:bodyPr/>
          <a:lstStyle/>
          <a:p>
            <a:endParaRPr lang="en-US"/>
          </a:p>
        </p:txBody>
      </p:sp>
      <p:sp>
        <p:nvSpPr>
          <p:cNvPr id="224270" name="Freeform 14"/>
          <p:cNvSpPr>
            <a:spLocks/>
          </p:cNvSpPr>
          <p:nvPr/>
        </p:nvSpPr>
        <p:spPr bwMode="auto">
          <a:xfrm>
            <a:off x="2286000" y="4352925"/>
            <a:ext cx="2114550" cy="622300"/>
          </a:xfrm>
          <a:custGeom>
            <a:avLst/>
            <a:gdLst>
              <a:gd name="T0" fmla="*/ 0 w 1332"/>
              <a:gd name="T1" fmla="*/ 2147483647 h 392"/>
              <a:gd name="T2" fmla="*/ 2147483647 w 1332"/>
              <a:gd name="T3" fmla="*/ 2147483647 h 392"/>
              <a:gd name="T4" fmla="*/ 2147483647 w 1332"/>
              <a:gd name="T5" fmla="*/ 2147483647 h 392"/>
              <a:gd name="T6" fmla="*/ 2147483647 w 1332"/>
              <a:gd name="T7" fmla="*/ 2147483647 h 392"/>
              <a:gd name="T8" fmla="*/ 2147483647 w 1332"/>
              <a:gd name="T9" fmla="*/ 2147483647 h 392"/>
              <a:gd name="T10" fmla="*/ 2147483647 w 1332"/>
              <a:gd name="T11" fmla="*/ 2147483647 h 392"/>
              <a:gd name="T12" fmla="*/ 2147483647 w 1332"/>
              <a:gd name="T13" fmla="*/ 2147483647 h 392"/>
              <a:gd name="T14" fmla="*/ 2147483647 w 1332"/>
              <a:gd name="T15" fmla="*/ 2147483647 h 392"/>
              <a:gd name="T16" fmla="*/ 2147483647 w 1332"/>
              <a:gd name="T17" fmla="*/ 2147483647 h 392"/>
              <a:gd name="T18" fmla="*/ 2147483647 w 1332"/>
              <a:gd name="T19" fmla="*/ 2147483647 h 392"/>
              <a:gd name="T20" fmla="*/ 2147483647 w 1332"/>
              <a:gd name="T21" fmla="*/ 2147483647 h 392"/>
              <a:gd name="T22" fmla="*/ 2147483647 w 1332"/>
              <a:gd name="T23" fmla="*/ 2147483647 h 392"/>
              <a:gd name="T24" fmla="*/ 2147483647 w 1332"/>
              <a:gd name="T25" fmla="*/ 2147483647 h 392"/>
              <a:gd name="T26" fmla="*/ 2147483647 w 1332"/>
              <a:gd name="T27" fmla="*/ 2147483647 h 392"/>
              <a:gd name="T28" fmla="*/ 2147483647 w 1332"/>
              <a:gd name="T29" fmla="*/ 2147483647 h 392"/>
              <a:gd name="T30" fmla="*/ 2147483647 w 1332"/>
              <a:gd name="T31" fmla="*/ 2147483647 h 392"/>
              <a:gd name="T32" fmla="*/ 2147483647 w 1332"/>
              <a:gd name="T33" fmla="*/ 2147483647 h 392"/>
              <a:gd name="T34" fmla="*/ 2147483647 w 1332"/>
              <a:gd name="T35" fmla="*/ 2147483647 h 392"/>
              <a:gd name="T36" fmla="*/ 2147483647 w 1332"/>
              <a:gd name="T37" fmla="*/ 2147483647 h 392"/>
              <a:gd name="T38" fmla="*/ 2147483647 w 1332"/>
              <a:gd name="T39" fmla="*/ 0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2"/>
              <a:gd name="T61" fmla="*/ 0 h 392"/>
              <a:gd name="T62" fmla="*/ 1332 w 1332"/>
              <a:gd name="T63" fmla="*/ 392 h 3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2" h="392">
                <a:moveTo>
                  <a:pt x="0" y="156"/>
                </a:moveTo>
                <a:cubicBezTo>
                  <a:pt x="28" y="157"/>
                  <a:pt x="116" y="154"/>
                  <a:pt x="165" y="162"/>
                </a:cubicBezTo>
                <a:cubicBezTo>
                  <a:pt x="215" y="170"/>
                  <a:pt x="262" y="189"/>
                  <a:pt x="309" y="201"/>
                </a:cubicBezTo>
                <a:cubicBezTo>
                  <a:pt x="336" y="219"/>
                  <a:pt x="363" y="214"/>
                  <a:pt x="393" y="222"/>
                </a:cubicBezTo>
                <a:cubicBezTo>
                  <a:pt x="399" y="226"/>
                  <a:pt x="404" y="232"/>
                  <a:pt x="411" y="234"/>
                </a:cubicBezTo>
                <a:cubicBezTo>
                  <a:pt x="417" y="236"/>
                  <a:pt x="429" y="240"/>
                  <a:pt x="429" y="240"/>
                </a:cubicBezTo>
                <a:cubicBezTo>
                  <a:pt x="467" y="278"/>
                  <a:pt x="557" y="277"/>
                  <a:pt x="609" y="294"/>
                </a:cubicBezTo>
                <a:cubicBezTo>
                  <a:pt x="641" y="326"/>
                  <a:pt x="690" y="326"/>
                  <a:pt x="732" y="333"/>
                </a:cubicBezTo>
                <a:cubicBezTo>
                  <a:pt x="749" y="359"/>
                  <a:pt x="827" y="361"/>
                  <a:pt x="855" y="363"/>
                </a:cubicBezTo>
                <a:cubicBezTo>
                  <a:pt x="879" y="371"/>
                  <a:pt x="900" y="370"/>
                  <a:pt x="927" y="372"/>
                </a:cubicBezTo>
                <a:cubicBezTo>
                  <a:pt x="946" y="377"/>
                  <a:pt x="959" y="384"/>
                  <a:pt x="978" y="387"/>
                </a:cubicBezTo>
                <a:cubicBezTo>
                  <a:pt x="1023" y="385"/>
                  <a:pt x="1046" y="392"/>
                  <a:pt x="1080" y="375"/>
                </a:cubicBezTo>
                <a:cubicBezTo>
                  <a:pt x="1085" y="356"/>
                  <a:pt x="1103" y="350"/>
                  <a:pt x="1119" y="339"/>
                </a:cubicBezTo>
                <a:cubicBezTo>
                  <a:pt x="1125" y="335"/>
                  <a:pt x="1137" y="327"/>
                  <a:pt x="1137" y="327"/>
                </a:cubicBezTo>
                <a:cubicBezTo>
                  <a:pt x="1144" y="291"/>
                  <a:pt x="1188" y="266"/>
                  <a:pt x="1218" y="246"/>
                </a:cubicBezTo>
                <a:cubicBezTo>
                  <a:pt x="1226" y="234"/>
                  <a:pt x="1231" y="222"/>
                  <a:pt x="1239" y="210"/>
                </a:cubicBezTo>
                <a:cubicBezTo>
                  <a:pt x="1243" y="204"/>
                  <a:pt x="1252" y="201"/>
                  <a:pt x="1257" y="195"/>
                </a:cubicBezTo>
                <a:cubicBezTo>
                  <a:pt x="1273" y="176"/>
                  <a:pt x="1285" y="155"/>
                  <a:pt x="1293" y="132"/>
                </a:cubicBezTo>
                <a:cubicBezTo>
                  <a:pt x="1295" y="92"/>
                  <a:pt x="1283" y="75"/>
                  <a:pt x="1311" y="57"/>
                </a:cubicBezTo>
                <a:cubicBezTo>
                  <a:pt x="1316" y="42"/>
                  <a:pt x="1320" y="12"/>
                  <a:pt x="1332" y="0"/>
                </a:cubicBezTo>
              </a:path>
            </a:pathLst>
          </a:custGeom>
          <a:noFill/>
          <a:ln w="57150" cmpd="sng">
            <a:solidFill>
              <a:srgbClr val="CC3300"/>
            </a:solidFill>
            <a:round/>
            <a:headEnd/>
            <a:tailEnd/>
          </a:ln>
        </p:spPr>
        <p:txBody>
          <a:bodyPr/>
          <a:lstStyle/>
          <a:p>
            <a:endParaRPr lang="en-US"/>
          </a:p>
        </p:txBody>
      </p:sp>
      <p:sp>
        <p:nvSpPr>
          <p:cNvPr id="224271" name="Freeform 15"/>
          <p:cNvSpPr>
            <a:spLocks/>
          </p:cNvSpPr>
          <p:nvPr/>
        </p:nvSpPr>
        <p:spPr bwMode="auto">
          <a:xfrm>
            <a:off x="7775575" y="3695700"/>
            <a:ext cx="196850" cy="647700"/>
          </a:xfrm>
          <a:custGeom>
            <a:avLst/>
            <a:gdLst>
              <a:gd name="T0" fmla="*/ 2147483647 w 124"/>
              <a:gd name="T1" fmla="*/ 0 h 408"/>
              <a:gd name="T2" fmla="*/ 2147483647 w 124"/>
              <a:gd name="T3" fmla="*/ 2147483647 h 408"/>
              <a:gd name="T4" fmla="*/ 2147483647 w 124"/>
              <a:gd name="T5" fmla="*/ 2147483647 h 408"/>
              <a:gd name="T6" fmla="*/ 2147483647 w 124"/>
              <a:gd name="T7" fmla="*/ 2147483647 h 408"/>
              <a:gd name="T8" fmla="*/ 2147483647 w 124"/>
              <a:gd name="T9" fmla="*/ 2147483647 h 408"/>
              <a:gd name="T10" fmla="*/ 2147483647 w 124"/>
              <a:gd name="T11" fmla="*/ 2147483647 h 408"/>
              <a:gd name="T12" fmla="*/ 2147483647 w 124"/>
              <a:gd name="T13" fmla="*/ 2147483647 h 408"/>
              <a:gd name="T14" fmla="*/ 0 60000 65536"/>
              <a:gd name="T15" fmla="*/ 0 60000 65536"/>
              <a:gd name="T16" fmla="*/ 0 60000 65536"/>
              <a:gd name="T17" fmla="*/ 0 60000 65536"/>
              <a:gd name="T18" fmla="*/ 0 60000 65536"/>
              <a:gd name="T19" fmla="*/ 0 60000 65536"/>
              <a:gd name="T20" fmla="*/ 0 60000 65536"/>
              <a:gd name="T21" fmla="*/ 0 w 124"/>
              <a:gd name="T22" fmla="*/ 0 h 408"/>
              <a:gd name="T23" fmla="*/ 124 w 124"/>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408">
                <a:moveTo>
                  <a:pt x="10" y="0"/>
                </a:moveTo>
                <a:cubicBezTo>
                  <a:pt x="0" y="31"/>
                  <a:pt x="4" y="57"/>
                  <a:pt x="22" y="84"/>
                </a:cubicBezTo>
                <a:cubicBezTo>
                  <a:pt x="24" y="116"/>
                  <a:pt x="24" y="148"/>
                  <a:pt x="28" y="180"/>
                </a:cubicBezTo>
                <a:cubicBezTo>
                  <a:pt x="30" y="193"/>
                  <a:pt x="40" y="216"/>
                  <a:pt x="40" y="216"/>
                </a:cubicBezTo>
                <a:cubicBezTo>
                  <a:pt x="45" y="258"/>
                  <a:pt x="54" y="282"/>
                  <a:pt x="70" y="318"/>
                </a:cubicBezTo>
                <a:cubicBezTo>
                  <a:pt x="84" y="349"/>
                  <a:pt x="78" y="367"/>
                  <a:pt x="112" y="378"/>
                </a:cubicBezTo>
                <a:cubicBezTo>
                  <a:pt x="119" y="400"/>
                  <a:pt x="115" y="390"/>
                  <a:pt x="124" y="408"/>
                </a:cubicBezTo>
              </a:path>
            </a:pathLst>
          </a:custGeom>
          <a:noFill/>
          <a:ln w="57150" cmpd="sng">
            <a:solidFill>
              <a:srgbClr val="CC3300"/>
            </a:solidFill>
            <a:round/>
            <a:headEnd/>
            <a:tailEnd/>
          </a:ln>
        </p:spPr>
        <p:txBody>
          <a:bodyPr/>
          <a:lstStyle/>
          <a:p>
            <a:endParaRPr lang="en-US"/>
          </a:p>
        </p:txBody>
      </p:sp>
      <p:sp>
        <p:nvSpPr>
          <p:cNvPr id="224272" name="Text Box 16"/>
          <p:cNvSpPr txBox="1">
            <a:spLocks noChangeArrowheads="1"/>
          </p:cNvSpPr>
          <p:nvPr/>
        </p:nvSpPr>
        <p:spPr bwMode="auto">
          <a:xfrm>
            <a:off x="533400" y="228600"/>
            <a:ext cx="7351713" cy="646113"/>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defRPr/>
            </a:pPr>
            <a:r>
              <a:rPr lang="en-US" sz="3600" dirty="0">
                <a:latin typeface="Tahoma" pitchFamily="34" charset="0"/>
                <a:ea typeface="Tahoma" pitchFamily="34" charset="0"/>
                <a:cs typeface="Tahoma" pitchFamily="34" charset="0"/>
              </a:rPr>
              <a:t>How The Exchange Contract Works</a:t>
            </a:r>
          </a:p>
        </p:txBody>
      </p:sp>
      <p:sp>
        <p:nvSpPr>
          <p:cNvPr id="224273" name="Text Box 17"/>
          <p:cNvSpPr txBox="1">
            <a:spLocks noChangeArrowheads="1"/>
          </p:cNvSpPr>
          <p:nvPr/>
        </p:nvSpPr>
        <p:spPr bwMode="auto">
          <a:xfrm>
            <a:off x="3124200" y="990600"/>
            <a:ext cx="2438400" cy="307777"/>
          </a:xfrm>
          <a:prstGeom prst="rect">
            <a:avLst/>
          </a:prstGeom>
          <a:solidFill>
            <a:srgbClr val="0000FF"/>
          </a:solidFill>
          <a:ln w="57150">
            <a:solidFill>
              <a:srgbClr val="000000"/>
            </a:solidFill>
            <a:miter lim="800000"/>
            <a:headEnd/>
            <a:tailEnd/>
          </a:ln>
        </p:spPr>
        <p:txBody>
          <a:bodyPr wrap="square">
            <a:spAutoFit/>
          </a:bodyPr>
          <a:lstStyle/>
          <a:p>
            <a:pPr eaLnBrk="0" hangingPunct="0"/>
            <a:r>
              <a:rPr lang="en-US" sz="1400" b="1" dirty="0">
                <a:solidFill>
                  <a:srgbClr val="FFFFFF"/>
                </a:solidFill>
                <a:latin typeface="Garamond" pitchFamily="18" charset="0"/>
              </a:rPr>
              <a:t>The SJR Exchange Contract</a:t>
            </a:r>
          </a:p>
        </p:txBody>
      </p:sp>
      <p:sp>
        <p:nvSpPr>
          <p:cNvPr id="224274" name="Text Box 18"/>
          <p:cNvSpPr txBox="1">
            <a:spLocks noChangeArrowheads="1"/>
          </p:cNvSpPr>
          <p:nvPr/>
        </p:nvSpPr>
        <p:spPr bwMode="auto">
          <a:xfrm rot="-1315759">
            <a:off x="7071224" y="4768004"/>
            <a:ext cx="2055812" cy="954107"/>
          </a:xfrm>
          <a:prstGeom prst="rect">
            <a:avLst/>
          </a:prstGeom>
          <a:solidFill>
            <a:srgbClr val="0000FF"/>
          </a:solidFill>
          <a:ln w="57150">
            <a:solidFill>
              <a:srgbClr val="000000"/>
            </a:solidFill>
            <a:miter lim="800000"/>
            <a:headEnd/>
            <a:tailEnd/>
          </a:ln>
        </p:spPr>
        <p:txBody>
          <a:bodyPr wrap="square">
            <a:spAutoFit/>
          </a:bodyPr>
          <a:lstStyle/>
          <a:p>
            <a:pPr eaLnBrk="0" hangingPunct="0"/>
            <a:r>
              <a:rPr lang="en-US" sz="1400" b="1" dirty="0">
                <a:solidFill>
                  <a:srgbClr val="FFFFFF"/>
                </a:solidFill>
                <a:latin typeface="Garamond" pitchFamily="18" charset="0"/>
              </a:rPr>
              <a:t>Cross Valley Canal</a:t>
            </a:r>
          </a:p>
          <a:p>
            <a:pPr eaLnBrk="0" hangingPunct="0"/>
            <a:r>
              <a:rPr lang="en-US" sz="1400" b="1" dirty="0">
                <a:solidFill>
                  <a:srgbClr val="FFFFFF"/>
                </a:solidFill>
                <a:latin typeface="Garamond" pitchFamily="18" charset="0"/>
              </a:rPr>
              <a:t>128,300 AF </a:t>
            </a:r>
          </a:p>
          <a:p>
            <a:pPr eaLnBrk="0" hangingPunct="0"/>
            <a:r>
              <a:rPr lang="en-US" sz="1400" b="1" dirty="0">
                <a:solidFill>
                  <a:srgbClr val="FFFFFF"/>
                </a:solidFill>
                <a:latin typeface="Garamond" pitchFamily="18" charset="0"/>
              </a:rPr>
              <a:t>Federal Delta Project Supply</a:t>
            </a:r>
          </a:p>
        </p:txBody>
      </p:sp>
      <p:sp>
        <p:nvSpPr>
          <p:cNvPr id="224275" name="Text Box 19"/>
          <p:cNvSpPr txBox="1">
            <a:spLocks noChangeArrowheads="1"/>
          </p:cNvSpPr>
          <p:nvPr/>
        </p:nvSpPr>
        <p:spPr bwMode="auto">
          <a:xfrm rot="1161236">
            <a:off x="6646089" y="2707126"/>
            <a:ext cx="1998663" cy="523220"/>
          </a:xfrm>
          <a:prstGeom prst="rect">
            <a:avLst/>
          </a:prstGeom>
          <a:solidFill>
            <a:srgbClr val="0000FF"/>
          </a:solidFill>
          <a:ln w="57150">
            <a:solidFill>
              <a:srgbClr val="000000"/>
            </a:solidFill>
            <a:miter lim="800000"/>
            <a:headEnd/>
            <a:tailEnd/>
          </a:ln>
        </p:spPr>
        <p:txBody>
          <a:bodyPr wrap="square">
            <a:spAutoFit/>
          </a:bodyPr>
          <a:lstStyle/>
          <a:p>
            <a:pPr eaLnBrk="0" hangingPunct="0"/>
            <a:r>
              <a:rPr lang="en-US" sz="1400" b="1" dirty="0">
                <a:solidFill>
                  <a:srgbClr val="FFFFFF"/>
                </a:solidFill>
                <a:latin typeface="Garamond" pitchFamily="18" charset="0"/>
              </a:rPr>
              <a:t>Friant-Kern Canal</a:t>
            </a:r>
          </a:p>
          <a:p>
            <a:pPr eaLnBrk="0" hangingPunct="0"/>
            <a:r>
              <a:rPr lang="en-US" sz="1400" b="1" dirty="0">
                <a:solidFill>
                  <a:srgbClr val="FFFFFF"/>
                </a:solidFill>
                <a:latin typeface="Garamond" pitchFamily="18" charset="0"/>
              </a:rPr>
              <a:t>1,050,000 AF</a:t>
            </a:r>
          </a:p>
        </p:txBody>
      </p:sp>
      <p:sp>
        <p:nvSpPr>
          <p:cNvPr id="224276" name="Text Box 20"/>
          <p:cNvSpPr txBox="1">
            <a:spLocks noChangeArrowheads="1"/>
          </p:cNvSpPr>
          <p:nvPr/>
        </p:nvSpPr>
        <p:spPr bwMode="auto">
          <a:xfrm>
            <a:off x="2286000" y="2819400"/>
            <a:ext cx="1601788" cy="523220"/>
          </a:xfrm>
          <a:prstGeom prst="rect">
            <a:avLst/>
          </a:prstGeom>
          <a:solidFill>
            <a:srgbClr val="0000FF"/>
          </a:solidFill>
          <a:ln w="57150">
            <a:solidFill>
              <a:srgbClr val="000000"/>
            </a:solidFill>
            <a:miter lim="800000"/>
            <a:headEnd/>
            <a:tailEnd/>
          </a:ln>
        </p:spPr>
        <p:txBody>
          <a:bodyPr wrap="square">
            <a:spAutoFit/>
          </a:bodyPr>
          <a:lstStyle/>
          <a:p>
            <a:pPr eaLnBrk="0" hangingPunct="0"/>
            <a:r>
              <a:rPr lang="en-US" sz="1400" b="1" dirty="0">
                <a:solidFill>
                  <a:srgbClr val="FFFFFF"/>
                </a:solidFill>
                <a:latin typeface="Garamond" pitchFamily="18" charset="0"/>
              </a:rPr>
              <a:t>Madera Canal</a:t>
            </a:r>
          </a:p>
          <a:p>
            <a:pPr eaLnBrk="0" hangingPunct="0"/>
            <a:r>
              <a:rPr lang="en-US" sz="1400" b="1" dirty="0">
                <a:solidFill>
                  <a:srgbClr val="FFFFFF"/>
                </a:solidFill>
                <a:latin typeface="Garamond" pitchFamily="18" charset="0"/>
              </a:rPr>
              <a:t>250,000 AF </a:t>
            </a:r>
          </a:p>
        </p:txBody>
      </p:sp>
      <p:sp>
        <p:nvSpPr>
          <p:cNvPr id="224277" name="Text Box 21"/>
          <p:cNvSpPr txBox="1">
            <a:spLocks noChangeArrowheads="1"/>
          </p:cNvSpPr>
          <p:nvPr/>
        </p:nvSpPr>
        <p:spPr bwMode="auto">
          <a:xfrm>
            <a:off x="228600" y="4191000"/>
            <a:ext cx="768350" cy="307777"/>
          </a:xfrm>
          <a:prstGeom prst="rect">
            <a:avLst/>
          </a:prstGeom>
          <a:solidFill>
            <a:srgbClr val="0000FF"/>
          </a:solidFill>
          <a:ln w="57150">
            <a:solidFill>
              <a:srgbClr val="000000"/>
            </a:solidFill>
            <a:miter lim="800000"/>
            <a:headEnd/>
            <a:tailEnd/>
          </a:ln>
        </p:spPr>
        <p:txBody>
          <a:bodyPr wrap="square">
            <a:spAutoFit/>
          </a:bodyPr>
          <a:lstStyle/>
          <a:p>
            <a:pPr eaLnBrk="0" hangingPunct="0"/>
            <a:r>
              <a:rPr lang="en-US" sz="1400" b="1" dirty="0">
                <a:solidFill>
                  <a:srgbClr val="FFFFFF"/>
                </a:solidFill>
                <a:latin typeface="Garamond" pitchFamily="18" charset="0"/>
              </a:rPr>
              <a:t>Delta</a:t>
            </a:r>
          </a:p>
        </p:txBody>
      </p:sp>
      <p:sp>
        <p:nvSpPr>
          <p:cNvPr id="224278" name="Text Box 22"/>
          <p:cNvSpPr txBox="1">
            <a:spLocks noChangeArrowheads="1"/>
          </p:cNvSpPr>
          <p:nvPr/>
        </p:nvSpPr>
        <p:spPr bwMode="auto">
          <a:xfrm>
            <a:off x="4572000" y="4191000"/>
            <a:ext cx="1253677" cy="307777"/>
          </a:xfrm>
          <a:prstGeom prst="rect">
            <a:avLst/>
          </a:prstGeom>
          <a:solidFill>
            <a:srgbClr val="0000FF"/>
          </a:solidFill>
          <a:ln w="57150">
            <a:solidFill>
              <a:srgbClr val="000000"/>
            </a:solidFill>
            <a:miter lim="800000"/>
            <a:headEnd/>
            <a:tailEnd/>
          </a:ln>
        </p:spPr>
        <p:txBody>
          <a:bodyPr wrap="none">
            <a:spAutoFit/>
          </a:bodyPr>
          <a:lstStyle/>
          <a:p>
            <a:pPr eaLnBrk="0" hangingPunct="0"/>
            <a:r>
              <a:rPr lang="en-US" sz="1400" b="1" dirty="0">
                <a:solidFill>
                  <a:srgbClr val="FFFFFF"/>
                </a:solidFill>
                <a:latin typeface="Garamond" pitchFamily="18" charset="0"/>
              </a:rPr>
              <a:t>Mendota Pool</a:t>
            </a:r>
          </a:p>
        </p:txBody>
      </p:sp>
      <p:sp>
        <p:nvSpPr>
          <p:cNvPr id="224279" name="Text Box 23"/>
          <p:cNvSpPr txBox="1">
            <a:spLocks noChangeArrowheads="1"/>
          </p:cNvSpPr>
          <p:nvPr/>
        </p:nvSpPr>
        <p:spPr bwMode="auto">
          <a:xfrm rot="829719">
            <a:off x="1737447" y="5114406"/>
            <a:ext cx="2314575" cy="523220"/>
          </a:xfrm>
          <a:prstGeom prst="rect">
            <a:avLst/>
          </a:prstGeom>
          <a:solidFill>
            <a:srgbClr val="0000FF"/>
          </a:solidFill>
          <a:ln w="57150">
            <a:solidFill>
              <a:srgbClr val="000000"/>
            </a:solidFill>
            <a:miter lim="800000"/>
            <a:headEnd/>
            <a:tailEnd/>
          </a:ln>
        </p:spPr>
        <p:txBody>
          <a:bodyPr wrap="square">
            <a:spAutoFit/>
          </a:bodyPr>
          <a:lstStyle/>
          <a:p>
            <a:pPr eaLnBrk="0" hangingPunct="0"/>
            <a:r>
              <a:rPr lang="en-US" sz="1400" b="1" dirty="0">
                <a:solidFill>
                  <a:srgbClr val="FFFFFF"/>
                </a:solidFill>
                <a:latin typeface="Garamond" pitchFamily="18" charset="0"/>
              </a:rPr>
              <a:t>Delta Mendota Canal</a:t>
            </a:r>
          </a:p>
          <a:p>
            <a:pPr eaLnBrk="0" hangingPunct="0"/>
            <a:r>
              <a:rPr lang="en-US" sz="1400" b="1" dirty="0">
                <a:solidFill>
                  <a:srgbClr val="FFFFFF"/>
                </a:solidFill>
                <a:latin typeface="Garamond" pitchFamily="18" charset="0"/>
              </a:rPr>
              <a:t>840,000 AF</a:t>
            </a:r>
          </a:p>
        </p:txBody>
      </p:sp>
      <p:sp>
        <p:nvSpPr>
          <p:cNvPr id="224280" name="Text Box 24"/>
          <p:cNvSpPr txBox="1">
            <a:spLocks noChangeArrowheads="1"/>
          </p:cNvSpPr>
          <p:nvPr/>
        </p:nvSpPr>
        <p:spPr bwMode="auto">
          <a:xfrm rot="-335337">
            <a:off x="2284228" y="3773730"/>
            <a:ext cx="1984375" cy="307777"/>
          </a:xfrm>
          <a:prstGeom prst="rect">
            <a:avLst/>
          </a:prstGeom>
          <a:solidFill>
            <a:srgbClr val="0000FF"/>
          </a:solidFill>
          <a:ln w="57150">
            <a:solidFill>
              <a:srgbClr val="000000"/>
            </a:solidFill>
            <a:miter lim="800000"/>
            <a:headEnd/>
            <a:tailEnd/>
          </a:ln>
        </p:spPr>
        <p:txBody>
          <a:bodyPr wrap="square">
            <a:spAutoFit/>
          </a:bodyPr>
          <a:lstStyle/>
          <a:p>
            <a:pPr eaLnBrk="0" hangingPunct="0"/>
            <a:r>
              <a:rPr lang="en-US" sz="1400" b="1" dirty="0">
                <a:solidFill>
                  <a:srgbClr val="FFFFFF"/>
                </a:solidFill>
                <a:latin typeface="Garamond" pitchFamily="18" charset="0"/>
              </a:rPr>
              <a:t>San Joaquin River</a:t>
            </a:r>
          </a:p>
        </p:txBody>
      </p:sp>
      <p:sp>
        <p:nvSpPr>
          <p:cNvPr id="224281" name="Oval 25"/>
          <p:cNvSpPr>
            <a:spLocks noChangeArrowheads="1"/>
          </p:cNvSpPr>
          <p:nvPr/>
        </p:nvSpPr>
        <p:spPr bwMode="auto">
          <a:xfrm rot="-1593903">
            <a:off x="3255963" y="4330700"/>
            <a:ext cx="1406525" cy="412750"/>
          </a:xfrm>
          <a:prstGeom prst="ellipse">
            <a:avLst/>
          </a:prstGeom>
          <a:noFill/>
          <a:ln w="38100">
            <a:solidFill>
              <a:srgbClr val="FF0000"/>
            </a:solidFill>
            <a:round/>
            <a:headEnd/>
            <a:tailEnd/>
          </a:ln>
        </p:spPr>
        <p:txBody>
          <a:bodyPr wrap="none" anchor="ctr"/>
          <a:lstStyle/>
          <a:p>
            <a:pPr eaLnBrk="0" hangingPunct="0"/>
            <a:endParaRPr lang="en-US">
              <a:solidFill>
                <a:srgbClr val="FFFFFF"/>
              </a:solidFill>
              <a:latin typeface="Tahoma" pitchFamily="34" charset="0"/>
            </a:endParaRPr>
          </a:p>
        </p:txBody>
      </p:sp>
      <p:sp>
        <p:nvSpPr>
          <p:cNvPr id="224282" name="Text Box 26"/>
          <p:cNvSpPr txBox="1">
            <a:spLocks noChangeArrowheads="1"/>
          </p:cNvSpPr>
          <p:nvPr/>
        </p:nvSpPr>
        <p:spPr bwMode="auto">
          <a:xfrm rot="-1443677">
            <a:off x="3459163" y="4262438"/>
            <a:ext cx="1184275" cy="400050"/>
          </a:xfrm>
          <a:prstGeom prst="rect">
            <a:avLst/>
          </a:prstGeom>
          <a:noFill/>
          <a:ln w="9525">
            <a:noFill/>
            <a:miter lim="800000"/>
            <a:headEnd/>
            <a:tailEnd/>
          </a:ln>
        </p:spPr>
        <p:txBody>
          <a:bodyPr>
            <a:spAutoFit/>
          </a:bodyPr>
          <a:lstStyle/>
          <a:p>
            <a:pPr eaLnBrk="0" hangingPunct="0"/>
            <a:r>
              <a:rPr lang="en-US" sz="1000" b="1">
                <a:solidFill>
                  <a:srgbClr val="CC3300"/>
                </a:solidFill>
                <a:latin typeface="Tahoma" pitchFamily="34" charset="0"/>
              </a:rPr>
              <a:t>Exchange </a:t>
            </a:r>
          </a:p>
          <a:p>
            <a:pPr eaLnBrk="0" hangingPunct="0"/>
            <a:r>
              <a:rPr lang="en-US" sz="1000" b="1">
                <a:solidFill>
                  <a:srgbClr val="CC3300"/>
                </a:solidFill>
                <a:latin typeface="Tahoma" pitchFamily="34" charset="0"/>
              </a:rPr>
              <a:t>Contractors</a:t>
            </a:r>
          </a:p>
        </p:txBody>
      </p:sp>
      <p:sp>
        <p:nvSpPr>
          <p:cNvPr id="224284" name="Line 28"/>
          <p:cNvSpPr>
            <a:spLocks noChangeShapeType="1"/>
          </p:cNvSpPr>
          <p:nvPr/>
        </p:nvSpPr>
        <p:spPr bwMode="auto">
          <a:xfrm flipH="1">
            <a:off x="4495800" y="3733800"/>
            <a:ext cx="228600" cy="457200"/>
          </a:xfrm>
          <a:prstGeom prst="line">
            <a:avLst/>
          </a:prstGeom>
          <a:noFill/>
          <a:ln w="76200">
            <a:solidFill>
              <a:srgbClr val="996633"/>
            </a:solidFill>
            <a:prstDash val="sysDot"/>
            <a:round/>
            <a:headEnd/>
            <a:tailEnd/>
          </a:ln>
        </p:spPr>
        <p:txBody>
          <a:bodyPr/>
          <a:lstStyle/>
          <a:p>
            <a:endParaRPr lang="en-US"/>
          </a:p>
        </p:txBody>
      </p:sp>
      <p:sp>
        <p:nvSpPr>
          <p:cNvPr id="4117" name="Line 31"/>
          <p:cNvSpPr>
            <a:spLocks noChangeShapeType="1"/>
          </p:cNvSpPr>
          <p:nvPr/>
        </p:nvSpPr>
        <p:spPr bwMode="auto">
          <a:xfrm flipV="1">
            <a:off x="3352800" y="4343400"/>
            <a:ext cx="609600" cy="152400"/>
          </a:xfrm>
          <a:prstGeom prst="line">
            <a:avLst/>
          </a:prstGeom>
          <a:noFill/>
          <a:ln w="9525">
            <a:solidFill>
              <a:schemeClr val="tx1"/>
            </a:solidFill>
            <a:round/>
            <a:headEnd/>
            <a:tailEnd/>
          </a:ln>
        </p:spPr>
        <p:txBody>
          <a:bodyPr/>
          <a:lstStyle/>
          <a:p>
            <a:endParaRPr lang="en-US"/>
          </a:p>
        </p:txBody>
      </p:sp>
      <p:sp>
        <p:nvSpPr>
          <p:cNvPr id="224288" name="Line 32"/>
          <p:cNvSpPr>
            <a:spLocks noChangeShapeType="1"/>
          </p:cNvSpPr>
          <p:nvPr/>
        </p:nvSpPr>
        <p:spPr bwMode="auto">
          <a:xfrm flipV="1">
            <a:off x="3429000" y="4343400"/>
            <a:ext cx="457200" cy="152400"/>
          </a:xfrm>
          <a:prstGeom prst="line">
            <a:avLst/>
          </a:prstGeom>
          <a:noFill/>
          <a:ln w="76200">
            <a:solidFill>
              <a:srgbClr val="996633"/>
            </a:solidFill>
            <a:prstDash val="sysDot"/>
            <a:round/>
            <a:headEnd/>
            <a:tailEnd/>
          </a:ln>
        </p:spPr>
        <p:txBody>
          <a:bodyPr/>
          <a:lstStyle/>
          <a:p>
            <a:endParaRPr lang="en-US"/>
          </a:p>
        </p:txBody>
      </p:sp>
      <p:sp>
        <p:nvSpPr>
          <p:cNvPr id="28" name="Freeform 27"/>
          <p:cNvSpPr>
            <a:spLocks/>
          </p:cNvSpPr>
          <p:nvPr/>
        </p:nvSpPr>
        <p:spPr bwMode="auto">
          <a:xfrm>
            <a:off x="2070100" y="4368800"/>
            <a:ext cx="5922963" cy="695325"/>
          </a:xfrm>
          <a:custGeom>
            <a:avLst/>
            <a:gdLst>
              <a:gd name="T0" fmla="*/ 0 w 5922896"/>
              <a:gd name="T1" fmla="*/ 331096 h 695266"/>
              <a:gd name="T2" fmla="*/ 0 w 5922896"/>
              <a:gd name="T3" fmla="*/ 331096 h 695266"/>
              <a:gd name="T4" fmla="*/ 114332 w 5922896"/>
              <a:gd name="T5" fmla="*/ 356560 h 695266"/>
              <a:gd name="T6" fmla="*/ 165164 w 5922896"/>
              <a:gd name="T7" fmla="*/ 331096 h 695266"/>
              <a:gd name="T8" fmla="*/ 355728 w 5922896"/>
              <a:gd name="T9" fmla="*/ 318364 h 695266"/>
              <a:gd name="T10" fmla="*/ 470060 w 5922896"/>
              <a:gd name="T11" fmla="*/ 331096 h 695266"/>
              <a:gd name="T12" fmla="*/ 520892 w 5922896"/>
              <a:gd name="T13" fmla="*/ 343828 h 695266"/>
              <a:gd name="T14" fmla="*/ 584424 w 5922896"/>
              <a:gd name="T15" fmla="*/ 356560 h 695266"/>
              <a:gd name="T16" fmla="*/ 622524 w 5922896"/>
              <a:gd name="T17" fmla="*/ 369292 h 695266"/>
              <a:gd name="T18" fmla="*/ 673356 w 5922896"/>
              <a:gd name="T19" fmla="*/ 382024 h 695266"/>
              <a:gd name="T20" fmla="*/ 749556 w 5922896"/>
              <a:gd name="T21" fmla="*/ 382024 h 695266"/>
              <a:gd name="T22" fmla="*/ 800388 w 5922896"/>
              <a:gd name="T23" fmla="*/ 369292 h 695266"/>
              <a:gd name="T24" fmla="*/ 851220 w 5922896"/>
              <a:gd name="T25" fmla="*/ 420252 h 695266"/>
              <a:gd name="T26" fmla="*/ 927420 w 5922896"/>
              <a:gd name="T27" fmla="*/ 445716 h 695266"/>
              <a:gd name="T28" fmla="*/ 1003652 w 5922896"/>
              <a:gd name="T29" fmla="*/ 496644 h 695266"/>
              <a:gd name="T30" fmla="*/ 1041784 w 5922896"/>
              <a:gd name="T31" fmla="*/ 522108 h 695266"/>
              <a:gd name="T32" fmla="*/ 1118016 w 5922896"/>
              <a:gd name="T33" fmla="*/ 547577 h 695266"/>
              <a:gd name="T34" fmla="*/ 1156116 w 5922896"/>
              <a:gd name="T35" fmla="*/ 560328 h 695266"/>
              <a:gd name="T36" fmla="*/ 1232348 w 5922896"/>
              <a:gd name="T37" fmla="*/ 598532 h 695266"/>
              <a:gd name="T38" fmla="*/ 1270448 w 5922896"/>
              <a:gd name="T39" fmla="*/ 623996 h 695266"/>
              <a:gd name="T40" fmla="*/ 1372112 w 5922896"/>
              <a:gd name="T41" fmla="*/ 636728 h 695266"/>
              <a:gd name="T42" fmla="*/ 1448312 w 5922896"/>
              <a:gd name="T43" fmla="*/ 649460 h 695266"/>
              <a:gd name="T44" fmla="*/ 1499144 w 5922896"/>
              <a:gd name="T45" fmla="*/ 662192 h 695266"/>
              <a:gd name="T46" fmla="*/ 1677008 w 5922896"/>
              <a:gd name="T47" fmla="*/ 674924 h 695266"/>
              <a:gd name="T48" fmla="*/ 1854872 w 5922896"/>
              <a:gd name="T49" fmla="*/ 662192 h 695266"/>
              <a:gd name="T50" fmla="*/ 1892972 w 5922896"/>
              <a:gd name="T51" fmla="*/ 649460 h 695266"/>
              <a:gd name="T52" fmla="*/ 2007336 w 5922896"/>
              <a:gd name="T53" fmla="*/ 662192 h 695266"/>
              <a:gd name="T54" fmla="*/ 2172469 w 5922896"/>
              <a:gd name="T55" fmla="*/ 674924 h 695266"/>
              <a:gd name="T56" fmla="*/ 2248732 w 5922896"/>
              <a:gd name="T57" fmla="*/ 649460 h 695266"/>
              <a:gd name="T58" fmla="*/ 2350333 w 5922896"/>
              <a:gd name="T59" fmla="*/ 623996 h 695266"/>
              <a:gd name="T60" fmla="*/ 2667960 w 5922896"/>
              <a:gd name="T61" fmla="*/ 611264 h 695266"/>
              <a:gd name="T62" fmla="*/ 3379416 w 5922896"/>
              <a:gd name="T63" fmla="*/ 585800 h 695266"/>
              <a:gd name="T64" fmla="*/ 3544580 w 5922896"/>
              <a:gd name="T65" fmla="*/ 560328 h 695266"/>
              <a:gd name="T66" fmla="*/ 3785945 w 5922896"/>
              <a:gd name="T67" fmla="*/ 522108 h 695266"/>
              <a:gd name="T68" fmla="*/ 3862145 w 5922896"/>
              <a:gd name="T69" fmla="*/ 496644 h 695266"/>
              <a:gd name="T70" fmla="*/ 3900308 w 5922896"/>
              <a:gd name="T71" fmla="*/ 471180 h 695266"/>
              <a:gd name="T72" fmla="*/ 3951108 w 5922896"/>
              <a:gd name="T73" fmla="*/ 458448 h 695266"/>
              <a:gd name="T74" fmla="*/ 4052709 w 5922896"/>
              <a:gd name="T75" fmla="*/ 432984 h 695266"/>
              <a:gd name="T76" fmla="*/ 4090872 w 5922896"/>
              <a:gd name="T77" fmla="*/ 420252 h 695266"/>
              <a:gd name="T78" fmla="*/ 4637165 w 5922896"/>
              <a:gd name="T79" fmla="*/ 394756 h 695266"/>
              <a:gd name="T80" fmla="*/ 4738766 w 5922896"/>
              <a:gd name="T81" fmla="*/ 382024 h 695266"/>
              <a:gd name="T82" fmla="*/ 4840367 w 5922896"/>
              <a:gd name="T83" fmla="*/ 343828 h 695266"/>
              <a:gd name="T84" fmla="*/ 4992893 w 5922896"/>
              <a:gd name="T85" fmla="*/ 331096 h 695266"/>
              <a:gd name="T86" fmla="*/ 5081794 w 5922896"/>
              <a:gd name="T87" fmla="*/ 318364 h 695266"/>
              <a:gd name="T88" fmla="*/ 5386721 w 5922896"/>
              <a:gd name="T89" fmla="*/ 292900 h 695266"/>
              <a:gd name="T90" fmla="*/ 5501022 w 5922896"/>
              <a:gd name="T91" fmla="*/ 241943 h 695266"/>
              <a:gd name="T92" fmla="*/ 5539123 w 5922896"/>
              <a:gd name="T93" fmla="*/ 229208 h 695266"/>
              <a:gd name="T94" fmla="*/ 5577223 w 5922896"/>
              <a:gd name="T95" fmla="*/ 203744 h 695266"/>
              <a:gd name="T96" fmla="*/ 5615448 w 5922896"/>
              <a:gd name="T97" fmla="*/ 191012 h 695266"/>
              <a:gd name="T98" fmla="*/ 5691648 w 5922896"/>
              <a:gd name="T99" fmla="*/ 140084 h 695266"/>
              <a:gd name="T100" fmla="*/ 5767849 w 5922896"/>
              <a:gd name="T101" fmla="*/ 114620 h 695266"/>
              <a:gd name="T102" fmla="*/ 5805950 w 5922896"/>
              <a:gd name="T103" fmla="*/ 101888 h 695266"/>
              <a:gd name="T104" fmla="*/ 5894851 w 5922896"/>
              <a:gd name="T105" fmla="*/ 63660 h 695266"/>
              <a:gd name="T106" fmla="*/ 5920251 w 5922896"/>
              <a:gd name="T107" fmla="*/ 0 h 6952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22896"/>
              <a:gd name="T163" fmla="*/ 0 h 695266"/>
              <a:gd name="T164" fmla="*/ 5922896 w 5922896"/>
              <a:gd name="T165" fmla="*/ 695266 h 6952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22896" h="695266">
                <a:moveTo>
                  <a:pt x="0" y="330200"/>
                </a:moveTo>
                <a:lnTo>
                  <a:pt x="0" y="330200"/>
                </a:lnTo>
                <a:cubicBezTo>
                  <a:pt x="38100" y="338667"/>
                  <a:pt x="75271" y="355600"/>
                  <a:pt x="114300" y="355600"/>
                </a:cubicBezTo>
                <a:cubicBezTo>
                  <a:pt x="133232" y="355600"/>
                  <a:pt x="146400" y="333153"/>
                  <a:pt x="165100" y="330200"/>
                </a:cubicBezTo>
                <a:cubicBezTo>
                  <a:pt x="227962" y="320274"/>
                  <a:pt x="292100" y="321733"/>
                  <a:pt x="355600" y="317500"/>
                </a:cubicBezTo>
                <a:cubicBezTo>
                  <a:pt x="425450" y="294217"/>
                  <a:pt x="368300" y="304800"/>
                  <a:pt x="469900" y="330200"/>
                </a:cubicBezTo>
                <a:cubicBezTo>
                  <a:pt x="486833" y="334433"/>
                  <a:pt x="503661" y="339114"/>
                  <a:pt x="520700" y="342900"/>
                </a:cubicBezTo>
                <a:cubicBezTo>
                  <a:pt x="541772" y="347583"/>
                  <a:pt x="563259" y="350365"/>
                  <a:pt x="584200" y="355600"/>
                </a:cubicBezTo>
                <a:cubicBezTo>
                  <a:pt x="597187" y="358847"/>
                  <a:pt x="609428" y="364622"/>
                  <a:pt x="622300" y="368300"/>
                </a:cubicBezTo>
                <a:cubicBezTo>
                  <a:pt x="639083" y="373095"/>
                  <a:pt x="656167" y="376767"/>
                  <a:pt x="673100" y="381000"/>
                </a:cubicBezTo>
                <a:cubicBezTo>
                  <a:pt x="774700" y="347133"/>
                  <a:pt x="647700" y="381000"/>
                  <a:pt x="749300" y="381000"/>
                </a:cubicBezTo>
                <a:cubicBezTo>
                  <a:pt x="766754" y="381000"/>
                  <a:pt x="783167" y="372533"/>
                  <a:pt x="800100" y="368300"/>
                </a:cubicBezTo>
                <a:cubicBezTo>
                  <a:pt x="952500" y="419100"/>
                  <a:pt x="732367" y="334433"/>
                  <a:pt x="850900" y="419100"/>
                </a:cubicBezTo>
                <a:cubicBezTo>
                  <a:pt x="872687" y="434662"/>
                  <a:pt x="904823" y="429648"/>
                  <a:pt x="927100" y="444500"/>
                </a:cubicBezTo>
                <a:lnTo>
                  <a:pt x="1003300" y="495300"/>
                </a:lnTo>
                <a:cubicBezTo>
                  <a:pt x="1016000" y="503767"/>
                  <a:pt x="1026920" y="515873"/>
                  <a:pt x="1041400" y="520700"/>
                </a:cubicBezTo>
                <a:lnTo>
                  <a:pt x="1117600" y="546100"/>
                </a:lnTo>
                <a:cubicBezTo>
                  <a:pt x="1130300" y="550333"/>
                  <a:pt x="1144561" y="551374"/>
                  <a:pt x="1155700" y="558800"/>
                </a:cubicBezTo>
                <a:cubicBezTo>
                  <a:pt x="1264889" y="631593"/>
                  <a:pt x="1126740" y="544320"/>
                  <a:pt x="1231900" y="596900"/>
                </a:cubicBezTo>
                <a:cubicBezTo>
                  <a:pt x="1245552" y="603726"/>
                  <a:pt x="1255274" y="618284"/>
                  <a:pt x="1270000" y="622300"/>
                </a:cubicBezTo>
                <a:cubicBezTo>
                  <a:pt x="1302928" y="631280"/>
                  <a:pt x="1337813" y="630173"/>
                  <a:pt x="1371600" y="635000"/>
                </a:cubicBezTo>
                <a:cubicBezTo>
                  <a:pt x="1397092" y="638642"/>
                  <a:pt x="1422550" y="642650"/>
                  <a:pt x="1447800" y="647700"/>
                </a:cubicBezTo>
                <a:cubicBezTo>
                  <a:pt x="1464916" y="651123"/>
                  <a:pt x="1481252" y="658472"/>
                  <a:pt x="1498600" y="660400"/>
                </a:cubicBezTo>
                <a:cubicBezTo>
                  <a:pt x="1557654" y="666962"/>
                  <a:pt x="1617133" y="668867"/>
                  <a:pt x="1676400" y="673100"/>
                </a:cubicBezTo>
                <a:cubicBezTo>
                  <a:pt x="1735667" y="668867"/>
                  <a:pt x="1795189" y="667342"/>
                  <a:pt x="1854200" y="660400"/>
                </a:cubicBezTo>
                <a:cubicBezTo>
                  <a:pt x="1867495" y="658836"/>
                  <a:pt x="1878913" y="647700"/>
                  <a:pt x="1892300" y="647700"/>
                </a:cubicBezTo>
                <a:cubicBezTo>
                  <a:pt x="1930634" y="647700"/>
                  <a:pt x="1968500" y="656167"/>
                  <a:pt x="2006600" y="660400"/>
                </a:cubicBezTo>
                <a:cubicBezTo>
                  <a:pt x="2111198" y="695266"/>
                  <a:pt x="2056295" y="689586"/>
                  <a:pt x="2171700" y="673100"/>
                </a:cubicBezTo>
                <a:lnTo>
                  <a:pt x="2247900" y="647700"/>
                </a:lnTo>
                <a:cubicBezTo>
                  <a:pt x="2282717" y="636094"/>
                  <a:pt x="2311186" y="624854"/>
                  <a:pt x="2349500" y="622300"/>
                </a:cubicBezTo>
                <a:cubicBezTo>
                  <a:pt x="2455183" y="615254"/>
                  <a:pt x="2561167" y="613833"/>
                  <a:pt x="2667000" y="609600"/>
                </a:cubicBezTo>
                <a:cubicBezTo>
                  <a:pt x="3022983" y="574002"/>
                  <a:pt x="2590447" y="613927"/>
                  <a:pt x="3378200" y="584200"/>
                </a:cubicBezTo>
                <a:cubicBezTo>
                  <a:pt x="3409659" y="583013"/>
                  <a:pt x="3508914" y="563385"/>
                  <a:pt x="3543300" y="558800"/>
                </a:cubicBezTo>
                <a:cubicBezTo>
                  <a:pt x="3620543" y="548501"/>
                  <a:pt x="3710065" y="545545"/>
                  <a:pt x="3784600" y="520700"/>
                </a:cubicBezTo>
                <a:cubicBezTo>
                  <a:pt x="3810000" y="512233"/>
                  <a:pt x="3838523" y="510152"/>
                  <a:pt x="3860800" y="495300"/>
                </a:cubicBezTo>
                <a:cubicBezTo>
                  <a:pt x="3873500" y="486833"/>
                  <a:pt x="3884871" y="475913"/>
                  <a:pt x="3898900" y="469900"/>
                </a:cubicBezTo>
                <a:cubicBezTo>
                  <a:pt x="3914943" y="463024"/>
                  <a:pt x="3932917" y="461995"/>
                  <a:pt x="3949700" y="457200"/>
                </a:cubicBezTo>
                <a:cubicBezTo>
                  <a:pt x="4152913" y="399139"/>
                  <a:pt x="3741456" y="509261"/>
                  <a:pt x="4051300" y="431800"/>
                </a:cubicBezTo>
                <a:cubicBezTo>
                  <a:pt x="4064287" y="428553"/>
                  <a:pt x="4076273" y="421725"/>
                  <a:pt x="4089400" y="419100"/>
                </a:cubicBezTo>
                <a:cubicBezTo>
                  <a:pt x="4249653" y="387049"/>
                  <a:pt x="4553657" y="395973"/>
                  <a:pt x="4635500" y="393700"/>
                </a:cubicBezTo>
                <a:cubicBezTo>
                  <a:pt x="4669367" y="389467"/>
                  <a:pt x="4703989" y="389278"/>
                  <a:pt x="4737100" y="381000"/>
                </a:cubicBezTo>
                <a:cubicBezTo>
                  <a:pt x="4861313" y="349947"/>
                  <a:pt x="4716243" y="358207"/>
                  <a:pt x="4838700" y="342900"/>
                </a:cubicBezTo>
                <a:cubicBezTo>
                  <a:pt x="4889282" y="336577"/>
                  <a:pt x="4940404" y="335536"/>
                  <a:pt x="4991100" y="330200"/>
                </a:cubicBezTo>
                <a:cubicBezTo>
                  <a:pt x="5020870" y="327066"/>
                  <a:pt x="5050367" y="321733"/>
                  <a:pt x="5080000" y="317500"/>
                </a:cubicBezTo>
                <a:cubicBezTo>
                  <a:pt x="5214570" y="272643"/>
                  <a:pt x="5024708" y="332110"/>
                  <a:pt x="5384800" y="292100"/>
                </a:cubicBezTo>
                <a:cubicBezTo>
                  <a:pt x="5469052" y="282739"/>
                  <a:pt x="5442387" y="269656"/>
                  <a:pt x="5499100" y="241300"/>
                </a:cubicBezTo>
                <a:cubicBezTo>
                  <a:pt x="5511074" y="235313"/>
                  <a:pt x="5525226" y="234587"/>
                  <a:pt x="5537200" y="228600"/>
                </a:cubicBezTo>
                <a:cubicBezTo>
                  <a:pt x="5550852" y="221774"/>
                  <a:pt x="5561648" y="210026"/>
                  <a:pt x="5575300" y="203200"/>
                </a:cubicBezTo>
                <a:cubicBezTo>
                  <a:pt x="5587274" y="197213"/>
                  <a:pt x="5601698" y="197001"/>
                  <a:pt x="5613400" y="190500"/>
                </a:cubicBezTo>
                <a:cubicBezTo>
                  <a:pt x="5640085" y="175675"/>
                  <a:pt x="5660640" y="149353"/>
                  <a:pt x="5689600" y="139700"/>
                </a:cubicBezTo>
                <a:lnTo>
                  <a:pt x="5765800" y="114300"/>
                </a:lnTo>
                <a:cubicBezTo>
                  <a:pt x="5778500" y="110067"/>
                  <a:pt x="5792761" y="109026"/>
                  <a:pt x="5803900" y="101600"/>
                </a:cubicBezTo>
                <a:cubicBezTo>
                  <a:pt x="5856523" y="66518"/>
                  <a:pt x="5827192" y="79902"/>
                  <a:pt x="5892800" y="63500"/>
                </a:cubicBezTo>
                <a:cubicBezTo>
                  <a:pt x="5922896" y="18355"/>
                  <a:pt x="5918200" y="40664"/>
                  <a:pt x="5918200" y="0"/>
                </a:cubicBezTo>
              </a:path>
            </a:pathLst>
          </a:custGeom>
          <a:noFill/>
          <a:ln w="38100" cap="flat" cmpd="sng" algn="ctr">
            <a:solidFill>
              <a:srgbClr val="C00000"/>
            </a:solidFill>
            <a:prstDash val="solid"/>
            <a:round/>
            <a:headEnd type="none" w="med" len="med"/>
            <a:tailEnd type="non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24281"/>
                                        </p:tgtEl>
                                        <p:attrNameLst>
                                          <p:attrName>style.visibility</p:attrName>
                                        </p:attrNameLst>
                                      </p:cBhvr>
                                      <p:to>
                                        <p:strVal val="visible"/>
                                      </p:to>
                                    </p:set>
                                    <p:animEffect transition="in" filter="checkerboard(across)">
                                      <p:cBhvr>
                                        <p:cTn id="7" dur="500"/>
                                        <p:tgtEl>
                                          <p:spTgt spid="22428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4282"/>
                                        </p:tgtEl>
                                        <p:attrNameLst>
                                          <p:attrName>style.visibility</p:attrName>
                                        </p:attrNameLst>
                                      </p:cBhvr>
                                      <p:to>
                                        <p:strVal val="visible"/>
                                      </p:to>
                                    </p:set>
                                    <p:animEffect transition="in" filter="checkerboard(across)">
                                      <p:cBhvr>
                                        <p:cTn id="10" dur="500"/>
                                        <p:tgtEl>
                                          <p:spTgt spid="2242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24269"/>
                                        </p:tgtEl>
                                        <p:attrNameLst>
                                          <p:attrName>style.visibility</p:attrName>
                                        </p:attrNameLst>
                                      </p:cBhvr>
                                      <p:to>
                                        <p:strVal val="visible"/>
                                      </p:to>
                                    </p:set>
                                    <p:animEffect transition="in" filter="wipe(right)">
                                      <p:cBhvr>
                                        <p:cTn id="15" dur="2000"/>
                                        <p:tgtEl>
                                          <p:spTgt spid="224269"/>
                                        </p:tgtEl>
                                      </p:cBhvr>
                                    </p:animEffect>
                                  </p:childTnLst>
                                </p:cTn>
                              </p:par>
                              <p:par>
                                <p:cTn id="16" presetID="1" presetClass="entr" presetSubtype="0" fill="hold" grpId="1" nodeType="withEffect">
                                  <p:stCondLst>
                                    <p:cond delay="0"/>
                                  </p:stCondLst>
                                  <p:childTnLst>
                                    <p:set>
                                      <p:cBhvr>
                                        <p:cTn id="17" dur="1" fill="hold">
                                          <p:stCondLst>
                                            <p:cond delay="0"/>
                                          </p:stCondLst>
                                        </p:cTn>
                                        <p:tgtEl>
                                          <p:spTgt spid="22427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428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24263"/>
                                        </p:tgtEl>
                                        <p:attrNameLst>
                                          <p:attrName>style.visibility</p:attrName>
                                        </p:attrNameLst>
                                      </p:cBhvr>
                                      <p:to>
                                        <p:strVal val="visible"/>
                                      </p:to>
                                    </p:set>
                                    <p:animEffect transition="in" filter="wipe(right)">
                                      <p:cBhvr>
                                        <p:cTn id="24" dur="2000"/>
                                        <p:tgtEl>
                                          <p:spTgt spid="22426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4262"/>
                                        </p:tgtEl>
                                        <p:attrNameLst>
                                          <p:attrName>style.visibility</p:attrName>
                                        </p:attrNameLst>
                                      </p:cBhvr>
                                      <p:to>
                                        <p:strVal val="visible"/>
                                      </p:to>
                                    </p:set>
                                    <p:animEffect transition="in" filter="wipe(left)">
                                      <p:cBhvr>
                                        <p:cTn id="27" dur="2000"/>
                                        <p:tgtEl>
                                          <p:spTgt spid="22426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24275"/>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24275"/>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22427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24284"/>
                                        </p:tgtEl>
                                        <p:attrNameLst>
                                          <p:attrName>style.visibility</p:attrName>
                                        </p:attrNameLst>
                                      </p:cBhvr>
                                      <p:to>
                                        <p:strVal val="visible"/>
                                      </p:to>
                                    </p:set>
                                    <p:animEffect transition="in" filter="box(in)">
                                      <p:cBhvr>
                                        <p:cTn id="38" dur="500"/>
                                        <p:tgtEl>
                                          <p:spTgt spid="22428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24288"/>
                                        </p:tgtEl>
                                        <p:attrNameLst>
                                          <p:attrName>style.visibility</p:attrName>
                                        </p:attrNameLst>
                                      </p:cBhvr>
                                      <p:to>
                                        <p:strVal val="visible"/>
                                      </p:to>
                                    </p:set>
                                    <p:animEffect transition="in" filter="box(in)">
                                      <p:cBhvr>
                                        <p:cTn id="43" dur="500"/>
                                        <p:tgtEl>
                                          <p:spTgt spid="224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4270"/>
                                        </p:tgtEl>
                                        <p:attrNameLst>
                                          <p:attrName>style.visibility</p:attrName>
                                        </p:attrNameLst>
                                      </p:cBhvr>
                                      <p:to>
                                        <p:strVal val="visible"/>
                                      </p:to>
                                    </p:set>
                                    <p:animEffect transition="in" filter="wipe(left)">
                                      <p:cBhvr>
                                        <p:cTn id="48" dur="2000"/>
                                        <p:tgtEl>
                                          <p:spTgt spid="224270"/>
                                        </p:tgtEl>
                                      </p:cBhvr>
                                    </p:animEffect>
                                  </p:childTnLst>
                                </p:cTn>
                              </p:par>
                              <p:par>
                                <p:cTn id="49" presetID="1" presetClass="entr" presetSubtype="0" fill="hold" grpId="1" nodeType="withEffect">
                                  <p:stCondLst>
                                    <p:cond delay="0"/>
                                  </p:stCondLst>
                                  <p:childTnLst>
                                    <p:set>
                                      <p:cBhvr>
                                        <p:cTn id="50" dur="1" fill="hold">
                                          <p:stCondLst>
                                            <p:cond delay="0"/>
                                          </p:stCondLst>
                                        </p:cTn>
                                        <p:tgtEl>
                                          <p:spTgt spid="2242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427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2242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24271"/>
                                        </p:tgtEl>
                                        <p:attrNameLst>
                                          <p:attrName>style.visibility</p:attrName>
                                        </p:attrNameLst>
                                      </p:cBhvr>
                                      <p:to>
                                        <p:strVal val="visible"/>
                                      </p:to>
                                    </p:set>
                                    <p:animEffect transition="in" filter="wipe(down)">
                                      <p:cBhvr>
                                        <p:cTn id="64" dur="2000"/>
                                        <p:tgtEl>
                                          <p:spTgt spid="224271"/>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224274"/>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2242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42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42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427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4279"/>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224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animBg="1"/>
      <p:bldP spid="224263" grpId="0" animBg="1"/>
      <p:bldP spid="224269" grpId="0" animBg="1"/>
      <p:bldP spid="224270" grpId="0" animBg="1"/>
      <p:bldP spid="224271" grpId="0" animBg="1"/>
      <p:bldP spid="224273" grpId="0" animBg="1"/>
      <p:bldP spid="224274" grpId="0" animBg="1"/>
      <p:bldP spid="224275" grpId="0" animBg="1"/>
      <p:bldP spid="224275" grpId="1" animBg="1"/>
      <p:bldP spid="224275" grpId="2" animBg="1"/>
      <p:bldP spid="224276" grpId="0" animBg="1"/>
      <p:bldP spid="224276" grpId="1" animBg="1"/>
      <p:bldP spid="224277" grpId="0" animBg="1"/>
      <p:bldP spid="224277" grpId="1" animBg="1"/>
      <p:bldP spid="224278" grpId="0" animBg="1"/>
      <p:bldP spid="224278" grpId="1" animBg="1"/>
      <p:bldP spid="224279" grpId="0" animBg="1"/>
      <p:bldP spid="224279" grpId="1" animBg="1"/>
      <p:bldP spid="224280" grpId="0" animBg="1"/>
      <p:bldP spid="224280" grpId="1" animBg="1"/>
      <p:bldP spid="224281" grpId="0" animBg="1"/>
      <p:bldP spid="224282" grpId="0"/>
      <p:bldP spid="224284" grpId="0" animBg="1"/>
      <p:bldP spid="224288"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Post CVP_SWP System.jpg"/>
          <p:cNvPicPr>
            <a:picLocks noChangeAspect="1"/>
          </p:cNvPicPr>
          <p:nvPr/>
        </p:nvPicPr>
        <p:blipFill>
          <a:blip r:embed="rId3" cstate="print"/>
          <a:srcRect/>
          <a:stretch>
            <a:fillRect/>
          </a:stretch>
        </p:blipFill>
        <p:spPr bwMode="auto">
          <a:xfrm>
            <a:off x="1593850" y="222250"/>
            <a:ext cx="5956300" cy="6413500"/>
          </a:xfrm>
          <a:prstGeom prst="rect">
            <a:avLst/>
          </a:prstGeom>
          <a:noFill/>
          <a:ln w="9525">
            <a:noFill/>
            <a:miter lim="800000"/>
            <a:headEnd/>
            <a:tailEnd/>
          </a:ln>
        </p:spPr>
      </p:pic>
      <p:pic>
        <p:nvPicPr>
          <p:cNvPr id="20483" name="Picture 2" descr="Post CVP_SWP System.jpg"/>
          <p:cNvPicPr>
            <a:picLocks noChangeAspect="1"/>
          </p:cNvPicPr>
          <p:nvPr/>
        </p:nvPicPr>
        <p:blipFill>
          <a:blip r:embed="rId4" cstate="print"/>
          <a:srcRect/>
          <a:stretch>
            <a:fillRect/>
          </a:stretch>
        </p:blipFill>
        <p:spPr bwMode="auto">
          <a:xfrm>
            <a:off x="1593850" y="0"/>
            <a:ext cx="5956300" cy="6858000"/>
          </a:xfrm>
          <a:prstGeom prst="rect">
            <a:avLst/>
          </a:prstGeom>
          <a:noFill/>
          <a:ln w="9525">
            <a:noFill/>
            <a:miter lim="800000"/>
            <a:headEnd/>
            <a:tailEnd/>
          </a:ln>
        </p:spPr>
      </p:pic>
      <p:sp>
        <p:nvSpPr>
          <p:cNvPr id="20484" name="TextBox 3"/>
          <p:cNvSpPr txBox="1">
            <a:spLocks noChangeArrowheads="1"/>
          </p:cNvSpPr>
          <p:nvPr/>
        </p:nvSpPr>
        <p:spPr bwMode="auto">
          <a:xfrm>
            <a:off x="5334000" y="2133600"/>
            <a:ext cx="1676400" cy="369888"/>
          </a:xfrm>
          <a:prstGeom prst="rect">
            <a:avLst/>
          </a:prstGeom>
          <a:noFill/>
          <a:ln w="9525">
            <a:noFill/>
            <a:miter lim="800000"/>
            <a:headEnd/>
            <a:tailEnd/>
          </a:ln>
        </p:spPr>
        <p:txBody>
          <a:bodyPr>
            <a:spAutoFit/>
          </a:bodyPr>
          <a:lstStyle/>
          <a:p>
            <a:pPr algn="ctr"/>
            <a:r>
              <a:rPr lang="en-US" sz="1800" b="1" dirty="0">
                <a:solidFill>
                  <a:srgbClr val="FF0000"/>
                </a:solidFill>
                <a:cs typeface="Times New Roman" pitchFamily="18" charset="0"/>
              </a:rPr>
              <a:t>1960s</a:t>
            </a:r>
          </a:p>
        </p:txBody>
      </p:sp>
      <p:sp>
        <p:nvSpPr>
          <p:cNvPr id="5" name="Slide Number Placeholder 4"/>
          <p:cNvSpPr>
            <a:spLocks noGrp="1"/>
          </p:cNvSpPr>
          <p:nvPr>
            <p:ph type="sldNum" sz="quarter" idx="12"/>
          </p:nvPr>
        </p:nvSpPr>
        <p:spPr/>
        <p:txBody>
          <a:bodyPr/>
          <a:lstStyle/>
          <a:p>
            <a:pPr>
              <a:defRPr/>
            </a:pPr>
            <a:fld id="{359043AB-4837-4A26-AF2F-3170E2DCAC78}"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222438827"/>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2014 Operations</a:t>
            </a:r>
            <a:endParaRPr lang="en-US" dirty="0"/>
          </a:p>
        </p:txBody>
      </p:sp>
      <p:sp>
        <p:nvSpPr>
          <p:cNvPr id="3" name="Content Placeholder 2"/>
          <p:cNvSpPr>
            <a:spLocks noGrp="1"/>
          </p:cNvSpPr>
          <p:nvPr>
            <p:ph idx="1"/>
          </p:nvPr>
        </p:nvSpPr>
        <p:spPr>
          <a:xfrm>
            <a:off x="381000" y="914400"/>
            <a:ext cx="8305800" cy="5334000"/>
          </a:xfrm>
        </p:spPr>
        <p:txBody>
          <a:bodyPr/>
          <a:lstStyle/>
          <a:p>
            <a:pPr eaLnBrk="1" hangingPunct="1">
              <a:defRPr/>
            </a:pPr>
            <a:endParaRPr lang="en-US" sz="2800" dirty="0" smtClean="0"/>
          </a:p>
          <a:p>
            <a:pPr eaLnBrk="1" hangingPunct="1">
              <a:defRPr/>
            </a:pPr>
            <a:r>
              <a:rPr lang="en-US" sz="2800" dirty="0" smtClean="0"/>
              <a:t>The March  1</a:t>
            </a:r>
            <a:r>
              <a:rPr lang="en-US" sz="2800" baseline="30000" dirty="0" smtClean="0"/>
              <a:t>st</a:t>
            </a:r>
            <a:r>
              <a:rPr lang="en-US" sz="2800" dirty="0" smtClean="0"/>
              <a:t> 2014 Water Supply update has forecasted inflows into Shasta Lake between 2.4 MAF(90%) to 2.8 MAF( 50%) for the year, the Exchange Contract trigger for a 100 % allocation in 2014 is 3.26 MAF. Therefore, we are Critical which means our allocation is 75% or 650,000 </a:t>
            </a:r>
            <a:r>
              <a:rPr lang="en-US" sz="2800" dirty="0" err="1" smtClean="0"/>
              <a:t>af</a:t>
            </a:r>
            <a:r>
              <a:rPr lang="en-US" sz="2800" dirty="0" smtClean="0"/>
              <a:t>.  </a:t>
            </a:r>
          </a:p>
          <a:p>
            <a:pPr lvl="1" eaLnBrk="1" hangingPunct="1">
              <a:defRPr/>
            </a:pPr>
            <a:r>
              <a:rPr lang="en-US" sz="2400" dirty="0" smtClean="0"/>
              <a:t>We have been declared a Critical Year only four times before this year (1977, 1991, 1992, 1994)</a:t>
            </a:r>
          </a:p>
          <a:p>
            <a:pPr eaLnBrk="1" hangingPunct="1">
              <a:defRPr/>
            </a:pPr>
            <a:r>
              <a:rPr lang="en-US" sz="2800" dirty="0" smtClean="0"/>
              <a:t>Neighboring Federal South of Delta Ag Service Water Districts are 0% allocation. Friant Districts are receiving  a 0% allocation.</a:t>
            </a:r>
          </a:p>
          <a:p>
            <a:endParaRPr lang="en-US" dirty="0"/>
          </a:p>
        </p:txBody>
      </p:sp>
      <p:sp>
        <p:nvSpPr>
          <p:cNvPr id="4" name="Line 4"/>
          <p:cNvSpPr>
            <a:spLocks noChangeShapeType="1"/>
          </p:cNvSpPr>
          <p:nvPr/>
        </p:nvSpPr>
        <p:spPr bwMode="auto">
          <a:xfrm>
            <a:off x="609600" y="1066800"/>
            <a:ext cx="8077200" cy="0"/>
          </a:xfrm>
          <a:prstGeom prst="line">
            <a:avLst/>
          </a:prstGeom>
          <a:noFill/>
          <a:ln w="76200">
            <a:solidFill>
              <a:schemeClr val="accent2"/>
            </a:solidFill>
            <a:round/>
            <a:headEnd/>
            <a:tailEn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solidFill>
                  <a:schemeClr val="tx1"/>
                </a:solidFill>
              </a:rPr>
              <a:t>Increased Regional Water Availability</a:t>
            </a:r>
            <a:endParaRPr lang="en-US" dirty="0">
              <a:solidFill>
                <a:schemeClr val="tx1"/>
              </a:solidFill>
            </a:endParaRPr>
          </a:p>
        </p:txBody>
      </p:sp>
      <p:sp>
        <p:nvSpPr>
          <p:cNvPr id="9219" name="Rectangle 3"/>
          <p:cNvSpPr>
            <a:spLocks noGrp="1" noChangeArrowheads="1"/>
          </p:cNvSpPr>
          <p:nvPr>
            <p:ph idx="1"/>
          </p:nvPr>
        </p:nvSpPr>
        <p:spPr>
          <a:xfrm>
            <a:off x="228600" y="1752600"/>
            <a:ext cx="8686800" cy="2819400"/>
          </a:xfrm>
        </p:spPr>
        <p:txBody>
          <a:bodyPr/>
          <a:lstStyle/>
          <a:p>
            <a:pPr marL="182563" indent="0" eaLnBrk="1" hangingPunct="1">
              <a:buFont typeface="Wingdings" pitchFamily="2" charset="2"/>
              <a:buChar char="§"/>
            </a:pPr>
            <a:r>
              <a:rPr lang="en-US" sz="2800" dirty="0" smtClean="0">
                <a:cs typeface="Tahoma" pitchFamily="34" charset="0"/>
              </a:rPr>
              <a:t> As a result of member agency conservation programs, water service to the growers has improved and the SJRECWA has the ability to redirect water to other local water agencies.</a:t>
            </a:r>
          </a:p>
          <a:p>
            <a:pPr marL="182563" indent="0" eaLnBrk="1" hangingPunct="1">
              <a:buFont typeface="Wingdings" pitchFamily="2" charset="2"/>
              <a:buChar char="§"/>
            </a:pPr>
            <a:r>
              <a:rPr lang="en-US" sz="2800" dirty="0" smtClean="0">
                <a:cs typeface="Tahoma" pitchFamily="34" charset="0"/>
              </a:rPr>
              <a:t>  These savings come from large investments in both large district-wide projects and smaller on-farm conservation projects</a:t>
            </a:r>
            <a:r>
              <a:rPr lang="en-US" sz="2000" dirty="0" smtClean="0">
                <a:cs typeface="Tahoma" pitchFamily="34" charset="0"/>
              </a:rPr>
              <a:t>.</a:t>
            </a:r>
            <a:r>
              <a:rPr lang="en-US" sz="2000" dirty="0" smtClean="0"/>
              <a:t> </a:t>
            </a:r>
            <a:endParaRPr lang="en-US" sz="2000" dirty="0" smtClean="0">
              <a:cs typeface="Tahoma" pitchFamily="34" charset="0"/>
            </a:endParaRPr>
          </a:p>
        </p:txBody>
      </p:sp>
      <p:sp>
        <p:nvSpPr>
          <p:cNvPr id="8" name="TextBox 7"/>
          <p:cNvSpPr txBox="1"/>
          <p:nvPr/>
        </p:nvSpPr>
        <p:spPr>
          <a:xfrm>
            <a:off x="1447800" y="4953000"/>
            <a:ext cx="4724400" cy="1508105"/>
          </a:xfrm>
          <a:prstGeom prst="rect">
            <a:avLst/>
          </a:prstGeom>
          <a:noFill/>
        </p:spPr>
        <p:txBody>
          <a:bodyPr wrap="square" rtlCol="0">
            <a:spAutoFit/>
          </a:bodyPr>
          <a:lstStyle/>
          <a:p>
            <a:pPr lvl="0" algn="just"/>
            <a:r>
              <a:rPr lang="en-US" sz="2400" b="1" i="1" dirty="0">
                <a:latin typeface="+mn-lt"/>
                <a:cs typeface="Tahoma" pitchFamily="34" charset="0"/>
              </a:rPr>
              <a:t>Due to high investment costs, </a:t>
            </a:r>
            <a:r>
              <a:rPr lang="en-US" sz="2400" b="1" i="1" dirty="0" smtClean="0">
                <a:latin typeface="+mn-lt"/>
                <a:cs typeface="Tahoma" pitchFamily="34" charset="0"/>
              </a:rPr>
              <a:t>we needed an innovative </a:t>
            </a:r>
            <a:r>
              <a:rPr lang="en-US" sz="2400" b="1" i="1" dirty="0">
                <a:latin typeface="+mn-lt"/>
                <a:cs typeface="Tahoma" pitchFamily="34" charset="0"/>
              </a:rPr>
              <a:t>approach </a:t>
            </a:r>
            <a:r>
              <a:rPr lang="en-US" sz="2400" b="1" i="1" dirty="0" smtClean="0">
                <a:latin typeface="+mn-lt"/>
                <a:cs typeface="Tahoma" pitchFamily="34" charset="0"/>
              </a:rPr>
              <a:t>to </a:t>
            </a:r>
            <a:r>
              <a:rPr lang="en-US" sz="2400" b="1" i="1" dirty="0">
                <a:latin typeface="+mn-lt"/>
                <a:cs typeface="Tahoma" pitchFamily="34" charset="0"/>
              </a:rPr>
              <a:t>fund these efforts.</a:t>
            </a:r>
          </a:p>
          <a:p>
            <a:pPr algn="just"/>
            <a:endParaRPr lang="en-US" sz="2000" dirty="0">
              <a:cs typeface="Tahoma" pitchFamily="34" charset="0"/>
            </a:endParaRPr>
          </a:p>
        </p:txBody>
      </p:sp>
      <p:sp>
        <p:nvSpPr>
          <p:cNvPr id="10" name="Line 4"/>
          <p:cNvSpPr>
            <a:spLocks noChangeShapeType="1"/>
          </p:cNvSpPr>
          <p:nvPr/>
        </p:nvSpPr>
        <p:spPr bwMode="auto">
          <a:xfrm>
            <a:off x="685800" y="1600200"/>
            <a:ext cx="8077200" cy="0"/>
          </a:xfrm>
          <a:prstGeom prst="line">
            <a:avLst/>
          </a:prstGeom>
          <a:noFill/>
          <a:ln w="76200">
            <a:solidFill>
              <a:schemeClr val="accent2"/>
            </a:solidFill>
            <a:round/>
            <a:headEnd/>
            <a:tailEnd/>
          </a:ln>
        </p:spPr>
        <p:txBody>
          <a:bodyPr/>
          <a:lstStyle/>
          <a:p>
            <a:endParaRPr lang="en-US"/>
          </a:p>
        </p:txBody>
      </p:sp>
      <p:pic>
        <p:nvPicPr>
          <p:cNvPr id="11" name="Picture 10" descr="MVC-005F.JPG"/>
          <p:cNvPicPr>
            <a:picLocks noChangeAspect="1"/>
          </p:cNvPicPr>
          <p:nvPr/>
        </p:nvPicPr>
        <p:blipFill>
          <a:blip r:embed="rId2" cstate="print"/>
          <a:stretch>
            <a:fillRect/>
          </a:stretch>
        </p:blipFill>
        <p:spPr>
          <a:xfrm>
            <a:off x="6578600" y="4495800"/>
            <a:ext cx="24384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1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45294</TotalTime>
  <Words>1695</Words>
  <Application>Microsoft Office PowerPoint</Application>
  <PresentationFormat>On-screen Show (4:3)</PresentationFormat>
  <Paragraphs>455</Paragraphs>
  <Slides>30</Slides>
  <Notes>14</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1_Office Theme</vt:lpstr>
      <vt:lpstr>3_Office Theme</vt:lpstr>
      <vt:lpstr>4_Office Theme</vt:lpstr>
      <vt:lpstr>PowerPoint Presentation</vt:lpstr>
      <vt:lpstr>PowerPoint Presentation</vt:lpstr>
      <vt:lpstr>The Exchange Contract -   What is it Anyway? </vt:lpstr>
      <vt:lpstr>  Background of the Exchange Contractors  </vt:lpstr>
      <vt:lpstr>  Background of the Exchange Contractors  </vt:lpstr>
      <vt:lpstr>PowerPoint Presentation</vt:lpstr>
      <vt:lpstr>PowerPoint Presentation</vt:lpstr>
      <vt:lpstr>2014 Operations</vt:lpstr>
      <vt:lpstr>Increased Regional Water Availability</vt:lpstr>
      <vt:lpstr> Floodwater Volumes </vt:lpstr>
      <vt:lpstr>PowerPoint Presentation</vt:lpstr>
      <vt:lpstr>Exchange Contractors Water Resources Plan </vt:lpstr>
      <vt:lpstr>Water Resources Plans </vt:lpstr>
      <vt:lpstr>PowerPoint Presentation</vt:lpstr>
      <vt:lpstr>PowerPoint Presentation</vt:lpstr>
      <vt:lpstr>PowerPoint Presentation</vt:lpstr>
      <vt:lpstr>PowerPoint Presentation</vt:lpstr>
      <vt:lpstr>Conceptual Pilot Water Recharge and Recovery/Surface Storage Projects </vt:lpstr>
      <vt:lpstr>Surface Storage Projects Annual Operations Costs  (P&amp;P Revision of AECOM Original Costs)</vt:lpstr>
      <vt:lpstr>Conceptual Pilot Water Recharge and Recovery/Surface Storage Projects </vt:lpstr>
      <vt:lpstr>Summary of Recharge and Recovery Project Capacities</vt:lpstr>
      <vt:lpstr>Recharge and Recovery Projects Annual Operations</vt:lpstr>
      <vt:lpstr>Exchange Contractors Groundwater Management </vt:lpstr>
      <vt:lpstr>PowerPoint Presentation</vt:lpstr>
      <vt:lpstr>PowerPoint Presentation</vt:lpstr>
      <vt:lpstr>PowerPoint Presentation</vt:lpstr>
      <vt:lpstr>PowerPoint Presentation</vt:lpstr>
      <vt:lpstr>PowerPoint Presentation</vt:lpstr>
      <vt:lpstr>   Western Madera  and Merced County Subsidence Study Long Term Solutions     </vt:lpstr>
      <vt:lpstr>CONTACT INFORMATION:</vt:lpstr>
    </vt:vector>
  </TitlesOfParts>
  <Company>James Burchill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Steve Chedester</dc:creator>
  <cp:lastModifiedBy>Renee Cashmere</cp:lastModifiedBy>
  <cp:revision>1541</cp:revision>
  <cp:lastPrinted>2014-04-17T19:28:48Z</cp:lastPrinted>
  <dcterms:created xsi:type="dcterms:W3CDTF">1999-03-03T23:00:44Z</dcterms:created>
  <dcterms:modified xsi:type="dcterms:W3CDTF">2014-05-08T15:27:09Z</dcterms:modified>
</cp:coreProperties>
</file>